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357" r:id="rId2"/>
    <p:sldId id="555" r:id="rId3"/>
    <p:sldId id="570" r:id="rId4"/>
    <p:sldId id="571" r:id="rId5"/>
    <p:sldId id="589" r:id="rId6"/>
    <p:sldId id="569" r:id="rId7"/>
    <p:sldId id="566" r:id="rId8"/>
    <p:sldId id="567" r:id="rId9"/>
    <p:sldId id="568" r:id="rId10"/>
    <p:sldId id="512" r:id="rId11"/>
    <p:sldId id="572" r:id="rId12"/>
    <p:sldId id="573" r:id="rId13"/>
    <p:sldId id="574" r:id="rId14"/>
    <p:sldId id="575" r:id="rId15"/>
    <p:sldId id="576" r:id="rId16"/>
    <p:sldId id="577" r:id="rId17"/>
    <p:sldId id="578" r:id="rId18"/>
    <p:sldId id="579" r:id="rId19"/>
    <p:sldId id="580" r:id="rId20"/>
    <p:sldId id="592" r:id="rId21"/>
    <p:sldId id="581" r:id="rId22"/>
    <p:sldId id="582" r:id="rId23"/>
    <p:sldId id="583" r:id="rId24"/>
    <p:sldId id="584" r:id="rId25"/>
    <p:sldId id="585" r:id="rId26"/>
    <p:sldId id="586" r:id="rId27"/>
    <p:sldId id="587" r:id="rId28"/>
    <p:sldId id="588" r:id="rId29"/>
    <p:sldId id="546" r:id="rId30"/>
    <p:sldId id="590" r:id="rId31"/>
    <p:sldId id="591" r:id="rId32"/>
    <p:sldId id="563" r:id="rId33"/>
  </p:sldIdLst>
  <p:sldSz cx="9144000" cy="6858000" type="screen4x3"/>
  <p:notesSz cx="9866313" cy="673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>
          <p15:clr>
            <a:srgbClr val="A4A3A4"/>
          </p15:clr>
        </p15:guide>
        <p15:guide id="2" pos="2909">
          <p15:clr>
            <a:srgbClr val="A4A3A4"/>
          </p15:clr>
        </p15:guide>
        <p15:guide id="3" orient="horz" pos="2122">
          <p15:clr>
            <a:srgbClr val="A4A3A4"/>
          </p15:clr>
        </p15:guide>
        <p15:guide id="4" pos="3109">
          <p15:clr>
            <a:srgbClr val="A4A3A4"/>
          </p15:clr>
        </p15:guide>
        <p15:guide id="5" pos="2908">
          <p15:clr>
            <a:srgbClr val="A4A3A4"/>
          </p15:clr>
        </p15:guide>
        <p15:guide id="6" pos="31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8B3549"/>
    <a:srgbClr val="122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27" autoAdjust="0"/>
    <p:restoredTop sz="96243" autoAdjust="0"/>
  </p:normalViewPr>
  <p:slideViewPr>
    <p:cSldViewPr>
      <p:cViewPr varScale="1">
        <p:scale>
          <a:sx n="60" d="100"/>
          <a:sy n="60" d="100"/>
        </p:scale>
        <p:origin x="84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980" y="-96"/>
      </p:cViewPr>
      <p:guideLst>
        <p:guide orient="horz" pos="2189"/>
        <p:guide pos="2909"/>
        <p:guide orient="horz" pos="2122"/>
        <p:guide pos="3109"/>
        <p:guide pos="2908"/>
        <p:guide pos="31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e-NP"/>
              <a:t>असुल उपर गर्नुपर्ने बेरुजु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बेरुजु कायम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Sheet3!$B$2:$B$5</c:f>
              <c:strCache>
                <c:ptCount val="4"/>
                <c:pt idx="0">
                  <c:v>०७५/०७६</c:v>
                </c:pt>
                <c:pt idx="1">
                  <c:v>०७६/०७७</c:v>
                </c:pt>
                <c:pt idx="2">
                  <c:v>०७७/७८</c:v>
                </c:pt>
                <c:pt idx="3">
                  <c:v>०७८/७९</c:v>
                </c:pt>
              </c:strCache>
            </c:strRef>
          </c:cat>
          <c:val>
            <c:numRef>
              <c:f>Sheet3!$C$2:$C$5</c:f>
              <c:numCache>
                <c:formatCode>General</c:formatCode>
                <c:ptCount val="4"/>
                <c:pt idx="0">
                  <c:v>13787.438620000001</c:v>
                </c:pt>
                <c:pt idx="1">
                  <c:v>11842.477859999999</c:v>
                </c:pt>
                <c:pt idx="2">
                  <c:v>25016.399399999998</c:v>
                </c:pt>
                <c:pt idx="3">
                  <c:v>64005.008000000002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E8-484B-9645-3C900417F683}"/>
            </c:ext>
          </c:extLst>
        </c:ser>
        <c:ser>
          <c:idx val="1"/>
          <c:order val="1"/>
          <c:tx>
            <c:strRef>
              <c:f>Sheet3!$D$1</c:f>
              <c:strCache>
                <c:ptCount val="1"/>
                <c:pt idx="0">
                  <c:v>फर्छ्यौट भएको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Sheet3!$B$2:$B$5</c:f>
              <c:strCache>
                <c:ptCount val="4"/>
                <c:pt idx="0">
                  <c:v>०७५/०७६</c:v>
                </c:pt>
                <c:pt idx="1">
                  <c:v>०७६/०७७</c:v>
                </c:pt>
                <c:pt idx="2">
                  <c:v>०७७/७८</c:v>
                </c:pt>
                <c:pt idx="3">
                  <c:v>०७८/७९</c:v>
                </c:pt>
              </c:strCache>
            </c:strRef>
          </c:cat>
          <c:val>
            <c:numRef>
              <c:f>Sheet3!$D$2:$D$5</c:f>
              <c:numCache>
                <c:formatCode>General</c:formatCode>
                <c:ptCount val="4"/>
                <c:pt idx="0">
                  <c:v>9948.8886700000003</c:v>
                </c:pt>
                <c:pt idx="1">
                  <c:v>4333.8908599999995</c:v>
                </c:pt>
                <c:pt idx="2">
                  <c:v>2137.7543999999998</c:v>
                </c:pt>
                <c:pt idx="3">
                  <c:v>10013.612000000001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E8-484B-9645-3C900417F6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35068447"/>
        <c:axId val="2035065951"/>
      </c:barChart>
      <c:catAx>
        <c:axId val="2035068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5065951"/>
        <c:crosses val="autoZero"/>
        <c:auto val="1"/>
        <c:lblAlgn val="ctr"/>
        <c:lblOffset val="100"/>
        <c:noMultiLvlLbl val="0"/>
      </c:catAx>
      <c:valAx>
        <c:axId val="2035065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5068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e-NP" dirty="0" smtClean="0"/>
              <a:t>नियमित गर्नुपर्ने बेरुजु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Sheet3!$I$1</c:f>
              <c:strCache>
                <c:ptCount val="1"/>
                <c:pt idx="0">
                  <c:v>बेरुजु कायम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Sheet3!$H$2:$H$5</c:f>
              <c:strCache>
                <c:ptCount val="4"/>
                <c:pt idx="0">
                  <c:v>०७५/०७६</c:v>
                </c:pt>
                <c:pt idx="1">
                  <c:v>०७६/०७७</c:v>
                </c:pt>
                <c:pt idx="2">
                  <c:v>०७७/७८</c:v>
                </c:pt>
                <c:pt idx="3">
                  <c:v>०७८/७९</c:v>
                </c:pt>
              </c:strCache>
            </c:strRef>
          </c:cat>
          <c:val>
            <c:numRef>
              <c:f>Sheet3!$I$2:$I$5</c:f>
              <c:numCache>
                <c:formatCode>General</c:formatCode>
                <c:ptCount val="4"/>
                <c:pt idx="0">
                  <c:v>51057.218759999989</c:v>
                </c:pt>
                <c:pt idx="1">
                  <c:v>77260.040319999986</c:v>
                </c:pt>
                <c:pt idx="2">
                  <c:v>144439.60500000004</c:v>
                </c:pt>
                <c:pt idx="3">
                  <c:v>88550.991249999992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6C-462D-97D6-145EABCA0954}"/>
            </c:ext>
          </c:extLst>
        </c:ser>
        <c:ser>
          <c:idx val="1"/>
          <c:order val="1"/>
          <c:tx>
            <c:strRef>
              <c:f>Sheet3!$J$1</c:f>
              <c:strCache>
                <c:ptCount val="1"/>
                <c:pt idx="0">
                  <c:v>फर्छ्यौट भएको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Sheet3!$H$2:$H$5</c:f>
              <c:strCache>
                <c:ptCount val="4"/>
                <c:pt idx="0">
                  <c:v>०७५/०७६</c:v>
                </c:pt>
                <c:pt idx="1">
                  <c:v>०७६/०७७</c:v>
                </c:pt>
                <c:pt idx="2">
                  <c:v>०७७/७८</c:v>
                </c:pt>
                <c:pt idx="3">
                  <c:v>०७८/७९</c:v>
                </c:pt>
              </c:strCache>
            </c:strRef>
          </c:cat>
          <c:val>
            <c:numRef>
              <c:f>Sheet3!$J$2:$J$5</c:f>
              <c:numCache>
                <c:formatCode>General</c:formatCode>
                <c:ptCount val="4"/>
                <c:pt idx="0">
                  <c:v>35294.161800000002</c:v>
                </c:pt>
                <c:pt idx="1">
                  <c:v>35501.14832</c:v>
                </c:pt>
                <c:pt idx="2">
                  <c:v>58436.767</c:v>
                </c:pt>
                <c:pt idx="3">
                  <c:v>21433.252810000002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6C-462D-97D6-145EABCA095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14043167"/>
        <c:axId val="714045247"/>
      </c:barChart>
      <c:catAx>
        <c:axId val="714043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045247"/>
        <c:crosses val="autoZero"/>
        <c:auto val="1"/>
        <c:lblAlgn val="ctr"/>
        <c:lblOffset val="100"/>
        <c:noMultiLvlLbl val="0"/>
      </c:catAx>
      <c:valAx>
        <c:axId val="71404524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14043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e-NP" dirty="0" smtClean="0"/>
              <a:t>पेश्की बेरुजु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Sheet3!$C$8</c:f>
              <c:strCache>
                <c:ptCount val="1"/>
                <c:pt idx="0">
                  <c:v>बेरुजु कायम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Sheet3!$B$9:$B$12</c:f>
              <c:strCache>
                <c:ptCount val="4"/>
                <c:pt idx="0">
                  <c:v>०७५/०७६</c:v>
                </c:pt>
                <c:pt idx="1">
                  <c:v>०७६/०७७</c:v>
                </c:pt>
                <c:pt idx="2">
                  <c:v>०७७/७८</c:v>
                </c:pt>
                <c:pt idx="3">
                  <c:v>०७८/७९</c:v>
                </c:pt>
              </c:strCache>
            </c:strRef>
          </c:cat>
          <c:val>
            <c:numRef>
              <c:f>Sheet3!$C$9:$C$12</c:f>
              <c:numCache>
                <c:formatCode>General</c:formatCode>
                <c:ptCount val="4"/>
                <c:pt idx="0">
                  <c:v>170535.73071</c:v>
                </c:pt>
                <c:pt idx="1">
                  <c:v>149299.5</c:v>
                </c:pt>
                <c:pt idx="2">
                  <c:v>281022.3</c:v>
                </c:pt>
                <c:pt idx="3">
                  <c:v>95670.481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C-44AA-9EE4-1B870C3FB5D0}"/>
            </c:ext>
          </c:extLst>
        </c:ser>
        <c:ser>
          <c:idx val="1"/>
          <c:order val="1"/>
          <c:tx>
            <c:strRef>
              <c:f>Sheet3!$D$8</c:f>
              <c:strCache>
                <c:ptCount val="1"/>
                <c:pt idx="0">
                  <c:v>फर्छ्यौट भएको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Sheet3!$B$9:$B$12</c:f>
              <c:strCache>
                <c:ptCount val="4"/>
                <c:pt idx="0">
                  <c:v>०७५/०७६</c:v>
                </c:pt>
                <c:pt idx="1">
                  <c:v>०७६/०७७</c:v>
                </c:pt>
                <c:pt idx="2">
                  <c:v>०७७/७८</c:v>
                </c:pt>
                <c:pt idx="3">
                  <c:v>०७८/७९</c:v>
                </c:pt>
              </c:strCache>
            </c:strRef>
          </c:cat>
          <c:val>
            <c:numRef>
              <c:f>Sheet3!$D$9:$D$12</c:f>
              <c:numCache>
                <c:formatCode>General</c:formatCode>
                <c:ptCount val="4"/>
                <c:pt idx="0">
                  <c:v>30079.201000000001</c:v>
                </c:pt>
                <c:pt idx="1">
                  <c:v>186020.41800000001</c:v>
                </c:pt>
                <c:pt idx="2">
                  <c:v>100711.92499999999</c:v>
                </c:pt>
                <c:pt idx="3">
                  <c:v>11243.477770000001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3C-44AA-9EE4-1B870C3FB5D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88901519"/>
        <c:axId val="888895279"/>
      </c:barChart>
      <c:catAx>
        <c:axId val="888901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895279"/>
        <c:crosses val="autoZero"/>
        <c:auto val="1"/>
        <c:lblAlgn val="ctr"/>
        <c:lblOffset val="100"/>
        <c:noMultiLvlLbl val="0"/>
      </c:catAx>
      <c:valAx>
        <c:axId val="888895279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88901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4276255" cy="337059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7734" y="5"/>
            <a:ext cx="4276253" cy="337059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8CF596FB-F51F-40E8-9780-CE4DD95FFDB1}" type="datetimeFigureOut">
              <a:rPr lang="en-US" smtClean="0"/>
              <a:pPr/>
              <a:t>2023/07/27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397624"/>
            <a:ext cx="4276255" cy="337059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7734" y="6397624"/>
            <a:ext cx="4276253" cy="337059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D2402957-0B7E-4D14-B40D-427DF5C7D8BB}" type="slidenum">
              <a:rPr lang="en-US" smtClean="0">
                <a:latin typeface="Fontasy Himali" pitchFamily="82" charset="0"/>
              </a:rPr>
              <a:pPr/>
              <a:t>‹#›</a:t>
            </a:fld>
            <a:endParaRPr lang="en-US" dirty="0">
              <a:latin typeface="Fontasy Himali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220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275403" cy="336788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3" cy="336788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D943D73D-DAD4-408C-AC74-86947F2FD631}" type="datetimeFigureOut">
              <a:rPr lang="en-US" smtClean="0"/>
              <a:pPr/>
              <a:t>2023/07/27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46438" y="504825"/>
            <a:ext cx="3373437" cy="2528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4" tIns="47782" rIns="95564" bIns="477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632" y="3199492"/>
            <a:ext cx="7893050" cy="3031092"/>
          </a:xfrm>
          <a:prstGeom prst="rect">
            <a:avLst/>
          </a:prstGeom>
        </p:spPr>
        <p:txBody>
          <a:bodyPr vert="horz" lIns="95564" tIns="47782" rIns="95564" bIns="477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397806"/>
            <a:ext cx="4275403" cy="336788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3" cy="336788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3C233B02-85A8-42AC-B511-B7D01D5C65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86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99E3-C03B-4E8C-BF4D-2EFFFF6EB25B}" type="datetime1">
              <a:rPr lang="en-US" smtClean="0"/>
              <a:pPr/>
              <a:t>2023/07/27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5E59-12D4-41CF-BED3-DBBCBB25C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EC50-089E-4A92-BF37-0BFD944489D5}" type="datetime1">
              <a:rPr lang="en-US" smtClean="0"/>
              <a:pPr/>
              <a:t>2023/07/27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ontasy Himali" pitchFamily="82" charset="0"/>
              </a:defRPr>
            </a:lvl1pPr>
          </a:lstStyle>
          <a:p>
            <a:fld id="{C3185E59-12D4-41CF-BED3-DBBCBB25C9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BF3-9A25-414D-A03B-A35A75FC02F1}" type="datetime1">
              <a:rPr lang="en-US" smtClean="0"/>
              <a:pPr/>
              <a:t>2023/07/27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5E59-12D4-41CF-BED3-DBBCBB25C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0FAF-C56A-47C9-9F6C-C0A7834471AF}" type="datetime1">
              <a:rPr lang="en-US" smtClean="0"/>
              <a:pPr/>
              <a:t>2023/07/27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5E59-12D4-41CF-BED3-DBBCBB25C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24B8-29C9-40D3-B11A-C0B7D64D171D}" type="datetime1">
              <a:rPr lang="en-US" smtClean="0"/>
              <a:pPr/>
              <a:t>2023/07/27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5E59-12D4-41CF-BED3-DBBCBB25C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216E-71B9-4482-BF41-C9A867117C66}" type="datetime1">
              <a:rPr lang="en-US" smtClean="0"/>
              <a:pPr/>
              <a:t>2023/07/27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5E59-12D4-41CF-BED3-DBBCBB25C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0023-D666-4C7C-BD98-DECCA8FCD5CD}" type="datetime1">
              <a:rPr lang="en-US" smtClean="0"/>
              <a:pPr/>
              <a:t>2023/07/27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5E59-12D4-41CF-BED3-DBBCBB25C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EC58-07B5-4B50-BC43-64E6EE794096}" type="datetime1">
              <a:rPr lang="en-US" smtClean="0"/>
              <a:pPr/>
              <a:t>2023/07/27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5E59-12D4-41CF-BED3-DBBCBB25C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23D7-8F01-4042-BF4C-3AD9EE172A5A}" type="datetime1">
              <a:rPr lang="en-US" smtClean="0"/>
              <a:pPr/>
              <a:t>2023/07/27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Fontasy Himali" pitchFamily="82" charset="0"/>
              </a:defRPr>
            </a:lvl1pPr>
          </a:lstStyle>
          <a:p>
            <a:fld id="{C3185E59-12D4-41CF-BED3-DBBCBB25C9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7F7F-E942-4326-B092-B6A15E78BB4C}" type="datetime1">
              <a:rPr lang="en-US" smtClean="0"/>
              <a:pPr/>
              <a:t>2023/07/27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ontasy Himali" pitchFamily="82" charset="0"/>
              </a:defRPr>
            </a:lvl1pPr>
          </a:lstStyle>
          <a:p>
            <a:fld id="{C3185E59-12D4-41CF-BED3-DBBCBB25C9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8EF5-FEC3-4327-9A5C-F98BC15B2373}" type="datetime1">
              <a:rPr lang="en-US" smtClean="0"/>
              <a:pPr/>
              <a:t>2023/07/27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185E59-12D4-41CF-BED3-DBBCBB25C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FC3BBD-5C8D-48B0-AB16-F23828F50A8B}" type="datetime1">
              <a:rPr lang="en-US" smtClean="0"/>
              <a:pPr/>
              <a:t>2023/07/27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185E59-12D4-41CF-BED3-DBBCBB25C98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54454" y="6276439"/>
            <a:ext cx="762000" cy="365125"/>
          </a:xfrm>
        </p:spPr>
        <p:txBody>
          <a:bodyPr/>
          <a:lstStyle/>
          <a:p>
            <a:fld id="{C3185E59-12D4-41CF-BED3-DBBCBB25C983}" type="slidenum">
              <a:rPr lang="en-US" smtClean="0">
                <a:latin typeface="Fontasy Himali" pitchFamily="82" charset="0"/>
              </a:rPr>
              <a:pPr/>
              <a:t>1</a:t>
            </a:fld>
            <a:endParaRPr lang="en-US" dirty="0">
              <a:latin typeface="Fontasy Himali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2400" y="174673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rgbClr val="C00000"/>
                </a:solidFill>
                <a:latin typeface="Nirmala UI" pitchFamily="34" charset="0"/>
                <a:cs typeface="Kalimati" pitchFamily="2"/>
              </a:rPr>
              <a:t>बागमती </a:t>
            </a:r>
            <a:r>
              <a:rPr lang="ne-NP" b="1" dirty="0" smtClean="0">
                <a:solidFill>
                  <a:srgbClr val="C00000"/>
                </a:solidFill>
                <a:latin typeface="Nirmala UI" pitchFamily="34" charset="0"/>
                <a:cs typeface="Kalimati" pitchFamily="2"/>
              </a:rPr>
              <a:t>प्रदेश </a:t>
            </a:r>
            <a:r>
              <a:rPr lang="ne-NP" b="1" dirty="0">
                <a:solidFill>
                  <a:srgbClr val="C00000"/>
                </a:solidFill>
                <a:latin typeface="Nirmala UI" pitchFamily="34" charset="0"/>
                <a:cs typeface="Kalimati" pitchFamily="2"/>
              </a:rPr>
              <a:t>सरकार</a:t>
            </a:r>
          </a:p>
          <a:p>
            <a:pPr algn="ctr"/>
            <a:r>
              <a:rPr lang="ne-NP" sz="3200" b="1" dirty="0">
                <a:solidFill>
                  <a:srgbClr val="C00000"/>
                </a:solidFill>
                <a:latin typeface="Nirmala UI" pitchFamily="34" charset="0"/>
                <a:cs typeface="Kalimati" pitchFamily="2"/>
              </a:rPr>
              <a:t>भौतिक पूर्वाधार विकास </a:t>
            </a:r>
            <a:r>
              <a:rPr lang="ne-NP" sz="3200" b="1" dirty="0" smtClean="0">
                <a:solidFill>
                  <a:srgbClr val="C00000"/>
                </a:solidFill>
                <a:latin typeface="Nirmala UI" pitchFamily="34" charset="0"/>
                <a:cs typeface="Kalimati" pitchFamily="2"/>
              </a:rPr>
              <a:t>मन्त्रालय</a:t>
            </a:r>
            <a:endParaRPr lang="en-US" sz="3200" b="1" dirty="0" smtClean="0">
              <a:solidFill>
                <a:srgbClr val="C00000"/>
              </a:solidFill>
              <a:latin typeface="Nirmala UI" pitchFamily="34" charset="0"/>
              <a:cs typeface="Kalimati" pitchFamily="2"/>
            </a:endParaRPr>
          </a:p>
          <a:p>
            <a:pPr algn="ctr"/>
            <a:r>
              <a:rPr lang="ne-NP" b="1" u="dotted" dirty="0" smtClean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मकवानपुर </a:t>
            </a:r>
            <a:endParaRPr lang="en-US" b="1" u="dotted" dirty="0">
              <a:solidFill>
                <a:srgbClr val="FF0000"/>
              </a:solidFill>
              <a:latin typeface="Nirmala UI" pitchFamily="34" charset="0"/>
              <a:cs typeface="Kalimati" pitchFamily="2"/>
            </a:endParaRPr>
          </a:p>
        </p:txBody>
      </p:sp>
      <p:pic>
        <p:nvPicPr>
          <p:cNvPr id="4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32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Presentation1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14" y="76184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175607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4800" b="1" dirty="0" smtClean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आ.व.207९/0८० </a:t>
            </a:r>
            <a:r>
              <a:rPr lang="ne-NP" sz="4800" b="1" dirty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को </a:t>
            </a:r>
          </a:p>
          <a:p>
            <a:pPr algn="ctr"/>
            <a:r>
              <a:rPr lang="ne-NP" sz="4800" b="1" u="sng" dirty="0" smtClean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वार्षिक </a:t>
            </a:r>
            <a:r>
              <a:rPr lang="ne-NP" sz="4800" b="1" u="sng" dirty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प्रगति </a:t>
            </a:r>
            <a:r>
              <a:rPr lang="ne-NP" sz="4800" b="1" u="sng" dirty="0" smtClean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समीक्षा</a:t>
            </a:r>
            <a:endParaRPr lang="ne-NP" sz="4800" b="1" u="sng" dirty="0">
              <a:solidFill>
                <a:srgbClr val="FF0000"/>
              </a:solidFill>
              <a:latin typeface="Nirmala UI" pitchFamily="34" charset="0"/>
              <a:cs typeface="Kalimati" pitchFamily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4196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800" b="1" u="sng" dirty="0">
                <a:solidFill>
                  <a:schemeClr val="tx2">
                    <a:lumMod val="50000"/>
                  </a:schemeClr>
                </a:solidFill>
                <a:latin typeface="Nirmala UI" pitchFamily="34" charset="0"/>
                <a:cs typeface="Kalimati" pitchFamily="2"/>
              </a:rPr>
              <a:t>प्रस्तुतकर्ता</a:t>
            </a:r>
          </a:p>
          <a:p>
            <a:pPr algn="ctr"/>
            <a:r>
              <a:rPr lang="ne-NP" sz="2800" b="1" dirty="0" smtClean="0">
                <a:solidFill>
                  <a:schemeClr val="tx2">
                    <a:lumMod val="50000"/>
                  </a:schemeClr>
                </a:solidFill>
                <a:latin typeface="Nirmala UI" pitchFamily="34" charset="0"/>
                <a:cs typeface="Kalimati" pitchFamily="2"/>
              </a:rPr>
              <a:t>शंकर प्रसाद पण्डित , 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Nirmala UI" pitchFamily="34" charset="0"/>
              <a:cs typeface="Kalimati" pitchFamily="2"/>
            </a:endParaRPr>
          </a:p>
          <a:p>
            <a:pPr algn="ctr"/>
            <a:r>
              <a:rPr lang="ne-NP" sz="2800" b="1" dirty="0" smtClean="0">
                <a:latin typeface="Nirmala UI" pitchFamily="34" charset="0"/>
                <a:cs typeface="Kalimati" pitchFamily="2"/>
              </a:rPr>
              <a:t>प्रदेश सचिव </a:t>
            </a:r>
            <a:endParaRPr lang="ne-NP" sz="2800" b="1" dirty="0">
              <a:latin typeface="Nirmala UI" pitchFamily="34" charset="0"/>
              <a:cs typeface="Kalimati" pitchFamily="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5E59-12D4-41CF-BED3-DBBCBB25C98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79092" y="223900"/>
            <a:ext cx="8229600" cy="83464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Kalimati" pitchFamily="2"/>
            </a:endParaRPr>
          </a:p>
        </p:txBody>
      </p:sp>
      <p:pic>
        <p:nvPicPr>
          <p:cNvPr id="5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89" y="0"/>
            <a:ext cx="6531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Presentation1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3318"/>
            <a:ext cx="6531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0038" y="749595"/>
            <a:ext cx="830770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800" b="1" dirty="0" smtClean="0">
                <a:solidFill>
                  <a:srgbClr val="FF0000"/>
                </a:solidFill>
                <a:cs typeface="Kalimati" panose="00000400000000000000" pitchFamily="2"/>
              </a:rPr>
              <a:t>प्रदेश राजधानी पूर्वाधार विकास विशेष आयोजना/</a:t>
            </a:r>
          </a:p>
          <a:p>
            <a:pPr algn="ctr">
              <a:lnSpc>
                <a:spcPct val="150000"/>
              </a:lnSpc>
            </a:pPr>
            <a:r>
              <a:rPr lang="ne-NP" sz="2800" b="1" dirty="0" smtClean="0">
                <a:solidFill>
                  <a:srgbClr val="FF0000"/>
                </a:solidFill>
                <a:cs typeface="Kalimati" panose="00000400000000000000" pitchFamily="2"/>
              </a:rPr>
              <a:t>यातायात पूर्वाधार निर्देशनालय/</a:t>
            </a:r>
          </a:p>
          <a:p>
            <a:pPr algn="ctr">
              <a:lnSpc>
                <a:spcPct val="150000"/>
              </a:lnSpc>
            </a:pPr>
            <a:r>
              <a:rPr lang="ne-NP" sz="2800" b="1" dirty="0" smtClean="0">
                <a:solidFill>
                  <a:srgbClr val="FF0000"/>
                </a:solidFill>
                <a:cs typeface="Kalimati" panose="00000400000000000000" pitchFamily="2"/>
              </a:rPr>
              <a:t>पूर्वाधार विकास कार्यालय/</a:t>
            </a:r>
          </a:p>
          <a:p>
            <a:pPr algn="ctr">
              <a:lnSpc>
                <a:spcPct val="150000"/>
              </a:lnSpc>
            </a:pPr>
            <a:r>
              <a:rPr lang="ne-NP" sz="2800" b="1" dirty="0" smtClean="0">
                <a:solidFill>
                  <a:srgbClr val="FF0000"/>
                </a:solidFill>
                <a:cs typeface="Kalimati" panose="00000400000000000000" pitchFamily="2"/>
              </a:rPr>
              <a:t>प्रादेशिक सडक डिभिजन कार्यालय </a:t>
            </a:r>
            <a:endParaRPr lang="en-US" sz="2800" b="1" dirty="0" smtClean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>
              <a:lnSpc>
                <a:spcPct val="150000"/>
              </a:lnSpc>
            </a:pPr>
            <a:endParaRPr lang="ne-NP" sz="2800" b="1" dirty="0" smtClean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sz="3200" b="1" u="sng" dirty="0" smtClean="0">
                <a:cs typeface="Kalimati" panose="00000400000000000000" pitchFamily="2"/>
              </a:rPr>
              <a:t>अन्तर्गतको प्रगति विवरण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5E59-12D4-41CF-BED3-DBBCBB25C98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79092" y="223900"/>
            <a:ext cx="8229600" cy="83464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Kalimati" pitchFamily="2"/>
            </a:endParaRPr>
          </a:p>
        </p:txBody>
      </p:sp>
      <p:pic>
        <p:nvPicPr>
          <p:cNvPr id="5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89" y="0"/>
            <a:ext cx="6531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Presentation1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3318"/>
            <a:ext cx="6531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458895"/>
              </p:ext>
            </p:extLst>
          </p:nvPr>
        </p:nvGraphicFramePr>
        <p:xfrm>
          <a:off x="228600" y="1021381"/>
          <a:ext cx="8763000" cy="5531396"/>
        </p:xfrm>
        <a:graphic>
          <a:graphicData uri="http://schemas.openxmlformats.org/drawingml/2006/table">
            <a:tbl>
              <a:tblPr/>
              <a:tblGrid>
                <a:gridCol w="496956">
                  <a:extLst>
                    <a:ext uri="{9D8B030D-6E8A-4147-A177-3AD203B41FA5}">
                      <a16:colId xmlns:a16="http://schemas.microsoft.com/office/drawing/2014/main" val="39799450"/>
                    </a:ext>
                  </a:extLst>
                </a:gridCol>
                <a:gridCol w="2004391">
                  <a:extLst>
                    <a:ext uri="{9D8B030D-6E8A-4147-A177-3AD203B41FA5}">
                      <a16:colId xmlns:a16="http://schemas.microsoft.com/office/drawing/2014/main" val="1270925290"/>
                    </a:ext>
                  </a:extLst>
                </a:gridCol>
                <a:gridCol w="844827">
                  <a:extLst>
                    <a:ext uri="{9D8B030D-6E8A-4147-A177-3AD203B41FA5}">
                      <a16:colId xmlns:a16="http://schemas.microsoft.com/office/drawing/2014/main" val="3655406971"/>
                    </a:ext>
                  </a:extLst>
                </a:gridCol>
                <a:gridCol w="768626">
                  <a:extLst>
                    <a:ext uri="{9D8B030D-6E8A-4147-A177-3AD203B41FA5}">
                      <a16:colId xmlns:a16="http://schemas.microsoft.com/office/drawing/2014/main" val="2109607828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val="2155252418"/>
                    </a:ext>
                  </a:extLst>
                </a:gridCol>
                <a:gridCol w="1656522">
                  <a:extLst>
                    <a:ext uri="{9D8B030D-6E8A-4147-A177-3AD203B41FA5}">
                      <a16:colId xmlns:a16="http://schemas.microsoft.com/office/drawing/2014/main" val="127615775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90352107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894127262"/>
                    </a:ext>
                  </a:extLst>
                </a:gridCol>
              </a:tblGrid>
              <a:tr h="959819"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सि.न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विवरण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कूल योजना संख्या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बहुबर्शीय योजना संख्या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सम्पन्न योजना संख्या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सम्पन्न हुन नसकेका योजना संख्या (बहुबर्शीय बाहेक)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कार्यान्वयन नभएका योजना संख्या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कैफियत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67957"/>
                  </a:ext>
                </a:extLst>
              </a:tr>
              <a:tr h="270126"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प्रादेशिक तर्फ जम्मा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477296"/>
                  </a:ext>
                </a:extLst>
              </a:tr>
              <a:tr h="270126"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सडक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३३५५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९१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२३७७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८५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९६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510957"/>
                  </a:ext>
                </a:extLst>
              </a:tr>
              <a:tr h="270126"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ख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सडकपुल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१६३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८०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४४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३८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६१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कल्भर्ट समेत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913000"/>
                  </a:ext>
                </a:extLst>
              </a:tr>
              <a:tr h="533397"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ग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झोलुङ्गे पुल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४८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१३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२९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झो.पु., ट्रस पुल समेत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557159"/>
                  </a:ext>
                </a:extLst>
              </a:tr>
              <a:tr h="270126"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घ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भवन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833003"/>
                  </a:ext>
                </a:extLst>
              </a:tr>
              <a:tr h="533397"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ङ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अन्य (सुरुंग मर्मत लगायत अन्य)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434335"/>
                  </a:ext>
                </a:extLst>
              </a:tr>
              <a:tr h="270126"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संघीय सशर्त अनुदान तर्फ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737453"/>
                  </a:ext>
                </a:extLst>
              </a:tr>
              <a:tr h="270126"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सडक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२५८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१५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१७४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६४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277947"/>
                  </a:ext>
                </a:extLst>
              </a:tr>
              <a:tr h="270126"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ख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सडकपुल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२४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१७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७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५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045622"/>
                  </a:ext>
                </a:extLst>
              </a:tr>
              <a:tr h="533397"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संघीय समपुरक अनुदान तर्फ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912820"/>
                  </a:ext>
                </a:extLst>
              </a:tr>
              <a:tr h="270126"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सडक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१२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१२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819326"/>
                  </a:ext>
                </a:extLst>
              </a:tr>
              <a:tr h="270126"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४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विशेष अनुदान तर्फ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633792"/>
                  </a:ext>
                </a:extLst>
              </a:tr>
              <a:tr h="270126"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भवन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643111"/>
                  </a:ext>
                </a:extLst>
              </a:tr>
              <a:tr h="2701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कुल जम्मा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३८६३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२३१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२६०९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१९४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२११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30552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38400" y="662183"/>
            <a:ext cx="480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b="1" u="sng" dirty="0" smtClean="0">
                <a:solidFill>
                  <a:srgbClr val="FF0000"/>
                </a:solidFill>
                <a:cs typeface="Kalimati" panose="00000400000000000000" pitchFamily="2"/>
              </a:rPr>
              <a:t>योजना कार्यान्वयनको अवस्था </a:t>
            </a:r>
            <a:endParaRPr lang="en-US" b="1" u="sng" dirty="0">
              <a:solidFill>
                <a:srgbClr val="FF0000"/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832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5E59-12D4-41CF-BED3-DBBCBB25C98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89" y="0"/>
            <a:ext cx="6531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Presentation1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3318"/>
            <a:ext cx="6531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731259"/>
              </p:ext>
            </p:extLst>
          </p:nvPr>
        </p:nvGraphicFramePr>
        <p:xfrm>
          <a:off x="256952" y="737191"/>
          <a:ext cx="8560508" cy="6019800"/>
        </p:xfrm>
        <a:graphic>
          <a:graphicData uri="http://schemas.openxmlformats.org/drawingml/2006/table">
            <a:tbl>
              <a:tblPr/>
              <a:tblGrid>
                <a:gridCol w="1617569">
                  <a:extLst>
                    <a:ext uri="{9D8B030D-6E8A-4147-A177-3AD203B41FA5}">
                      <a16:colId xmlns:a16="http://schemas.microsoft.com/office/drawing/2014/main" val="2307456374"/>
                    </a:ext>
                  </a:extLst>
                </a:gridCol>
                <a:gridCol w="472666">
                  <a:extLst>
                    <a:ext uri="{9D8B030D-6E8A-4147-A177-3AD203B41FA5}">
                      <a16:colId xmlns:a16="http://schemas.microsoft.com/office/drawing/2014/main" val="3269810422"/>
                    </a:ext>
                  </a:extLst>
                </a:gridCol>
                <a:gridCol w="548413">
                  <a:extLst>
                    <a:ext uri="{9D8B030D-6E8A-4147-A177-3AD203B41FA5}">
                      <a16:colId xmlns:a16="http://schemas.microsoft.com/office/drawing/2014/main" val="3968712080"/>
                    </a:ext>
                  </a:extLst>
                </a:gridCol>
                <a:gridCol w="859081">
                  <a:extLst>
                    <a:ext uri="{9D8B030D-6E8A-4147-A177-3AD203B41FA5}">
                      <a16:colId xmlns:a16="http://schemas.microsoft.com/office/drawing/2014/main" val="709481078"/>
                    </a:ext>
                  </a:extLst>
                </a:gridCol>
                <a:gridCol w="745762">
                  <a:extLst>
                    <a:ext uri="{9D8B030D-6E8A-4147-A177-3AD203B41FA5}">
                      <a16:colId xmlns:a16="http://schemas.microsoft.com/office/drawing/2014/main" val="3024233826"/>
                    </a:ext>
                  </a:extLst>
                </a:gridCol>
                <a:gridCol w="985957">
                  <a:extLst>
                    <a:ext uri="{9D8B030D-6E8A-4147-A177-3AD203B41FA5}">
                      <a16:colId xmlns:a16="http://schemas.microsoft.com/office/drawing/2014/main" val="353495579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05240045"/>
                    </a:ext>
                  </a:extLst>
                </a:gridCol>
                <a:gridCol w="762425">
                  <a:extLst>
                    <a:ext uri="{9D8B030D-6E8A-4147-A177-3AD203B41FA5}">
                      <a16:colId xmlns:a16="http://schemas.microsoft.com/office/drawing/2014/main" val="1432741020"/>
                    </a:ext>
                  </a:extLst>
                </a:gridCol>
                <a:gridCol w="787777">
                  <a:extLst>
                    <a:ext uri="{9D8B030D-6E8A-4147-A177-3AD203B41FA5}">
                      <a16:colId xmlns:a16="http://schemas.microsoft.com/office/drawing/2014/main" val="2401232593"/>
                    </a:ext>
                  </a:extLst>
                </a:gridCol>
                <a:gridCol w="1018858">
                  <a:extLst>
                    <a:ext uri="{9D8B030D-6E8A-4147-A177-3AD203B41FA5}">
                      <a16:colId xmlns:a16="http://schemas.microsoft.com/office/drawing/2014/main" val="1275194689"/>
                    </a:ext>
                  </a:extLst>
                </a:gridCol>
              </a:tblGrid>
              <a:tr h="651300">
                <a:tc>
                  <a:txBody>
                    <a:bodyPr/>
                    <a:lstStyle/>
                    <a:p>
                      <a:pPr algn="l" fontAlgn="t"/>
                      <a:r>
                        <a:rPr lang="ne-NP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आयोजना प्रकृति 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योजना संख्या 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सम्पन्न योजना संख्या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सम्झौता रकम 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गत आ.व. सम्मको खर्च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विनियोजित बजेट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चालु आ.व. को खर्च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आयोजनाको बार्षिक वित्तीय प्रगति 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आयोजनाको कुल वित्तीय प्रगति 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कैफियत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685986"/>
                  </a:ext>
                </a:extLst>
              </a:tr>
              <a:tr h="620036">
                <a:tc>
                  <a:txBody>
                    <a:bodyPr/>
                    <a:lstStyle/>
                    <a:p>
                      <a:pPr algn="l" fontAlgn="t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प्रादेशिक सडक 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114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34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148886.00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44888.28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43863.05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33484.77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76%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53%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समपुरक बाहेक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43632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t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प्रादेशिक सडकपुल, कल्भर्ट, कजवे 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100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29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43769.84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7951.20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15500.49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11976.15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77%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46%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887449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t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प्रादेशिक झो.पु.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16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2358.67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709.57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1181.64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484.59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41%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51%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591358"/>
                  </a:ext>
                </a:extLst>
              </a:tr>
              <a:tr h="1085499">
                <a:tc>
                  <a:txBody>
                    <a:bodyPr/>
                    <a:lstStyle/>
                    <a:p>
                      <a:pPr algn="l" fontAlgn="t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समपुरक अनुदान तर्फ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14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38862.09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2627.43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19720.00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6227.17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32%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23%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कुल ११ वटा योजना; कार्यालयगत प्याकेजिंग गर्दा संख्या बढी भएको 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521760"/>
                  </a:ext>
                </a:extLst>
              </a:tr>
              <a:tr h="665266">
                <a:tc>
                  <a:txBody>
                    <a:bodyPr/>
                    <a:lstStyle/>
                    <a:p>
                      <a:pPr algn="l" fontAlgn="t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सशर्त अनुदानतर्फ सडक 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16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23129.00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11692.68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5554.18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3307.06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60%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65%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106403"/>
                  </a:ext>
                </a:extLst>
              </a:tr>
              <a:tr h="614497">
                <a:tc>
                  <a:txBody>
                    <a:bodyPr/>
                    <a:lstStyle/>
                    <a:p>
                      <a:pPr algn="l" fontAlgn="t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सशर्त अनुदानतर्फ पुल 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21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9885.47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3909.48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2075.00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1687.80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81%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57%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335725"/>
                  </a:ext>
                </a:extLst>
              </a:tr>
              <a:tr h="604703">
                <a:tc>
                  <a:txBody>
                    <a:bodyPr/>
                    <a:lstStyle/>
                    <a:p>
                      <a:pPr algn="l" fontAlgn="t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विशेष अनुदानतर्फ 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0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4995.04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221.65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2500.00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1266.12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51%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30%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5049" marR="5049" marT="50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8275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8200" y="338118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b="1" dirty="0" smtClean="0">
                <a:solidFill>
                  <a:srgbClr val="FF0000"/>
                </a:solidFill>
                <a:cs typeface="Kalimati" panose="00000400000000000000" pitchFamily="2"/>
              </a:rPr>
              <a:t>क्षेत्रगत आयोजना प्रगति विवरण </a:t>
            </a:r>
            <a:endParaRPr lang="en-US" b="1" dirty="0">
              <a:solidFill>
                <a:srgbClr val="FF0000"/>
              </a:solidFill>
              <a:cs typeface="Kalimati" panose="00000400000000000000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9884" y="515779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1000" dirty="0" smtClean="0">
                <a:cs typeface="Kalimati" panose="00000400000000000000" pitchFamily="2"/>
              </a:rPr>
              <a:t>रकम रु. लाखमा </a:t>
            </a:r>
            <a:endParaRPr lang="en-US" sz="1000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0915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5E59-12D4-41CF-BED3-DBBCBB25C98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89" y="0"/>
            <a:ext cx="6531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Presentation1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3318"/>
            <a:ext cx="6531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349911"/>
              </p:ext>
            </p:extLst>
          </p:nvPr>
        </p:nvGraphicFramePr>
        <p:xfrm>
          <a:off x="626613" y="1295400"/>
          <a:ext cx="8190847" cy="4773930"/>
        </p:xfrm>
        <a:graphic>
          <a:graphicData uri="http://schemas.openxmlformats.org/drawingml/2006/table">
            <a:tbl>
              <a:tblPr/>
              <a:tblGrid>
                <a:gridCol w="1170121">
                  <a:extLst>
                    <a:ext uri="{9D8B030D-6E8A-4147-A177-3AD203B41FA5}">
                      <a16:colId xmlns:a16="http://schemas.microsoft.com/office/drawing/2014/main" val="3218777678"/>
                    </a:ext>
                  </a:extLst>
                </a:gridCol>
                <a:gridCol w="1170121">
                  <a:extLst>
                    <a:ext uri="{9D8B030D-6E8A-4147-A177-3AD203B41FA5}">
                      <a16:colId xmlns:a16="http://schemas.microsoft.com/office/drawing/2014/main" val="2219845514"/>
                    </a:ext>
                  </a:extLst>
                </a:gridCol>
                <a:gridCol w="1170121">
                  <a:extLst>
                    <a:ext uri="{9D8B030D-6E8A-4147-A177-3AD203B41FA5}">
                      <a16:colId xmlns:a16="http://schemas.microsoft.com/office/drawing/2014/main" val="4293249845"/>
                    </a:ext>
                  </a:extLst>
                </a:gridCol>
                <a:gridCol w="1170121">
                  <a:extLst>
                    <a:ext uri="{9D8B030D-6E8A-4147-A177-3AD203B41FA5}">
                      <a16:colId xmlns:a16="http://schemas.microsoft.com/office/drawing/2014/main" val="2005496003"/>
                    </a:ext>
                  </a:extLst>
                </a:gridCol>
                <a:gridCol w="1170121">
                  <a:extLst>
                    <a:ext uri="{9D8B030D-6E8A-4147-A177-3AD203B41FA5}">
                      <a16:colId xmlns:a16="http://schemas.microsoft.com/office/drawing/2014/main" val="3458067829"/>
                    </a:ext>
                  </a:extLst>
                </a:gridCol>
                <a:gridCol w="1170121">
                  <a:extLst>
                    <a:ext uri="{9D8B030D-6E8A-4147-A177-3AD203B41FA5}">
                      <a16:colId xmlns:a16="http://schemas.microsoft.com/office/drawing/2014/main" val="730094173"/>
                    </a:ext>
                  </a:extLst>
                </a:gridCol>
                <a:gridCol w="1170121">
                  <a:extLst>
                    <a:ext uri="{9D8B030D-6E8A-4147-A177-3AD203B41FA5}">
                      <a16:colId xmlns:a16="http://schemas.microsoft.com/office/drawing/2014/main" val="301376670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क्र.सं.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विवरण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एकाई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आ.व. २०७८|७९ सम्म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आ.व. २०७९|८० को प्रगति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कुल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कैफियत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502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सडक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2120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१.१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सडक निर्माण/स्तरोन्नति/पुनःस्थापना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88833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१.१.१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नयाँ ट्रयाक निर्माण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कि.मि.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761.698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281.86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1043.56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814195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१.१.२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ग्राभेल स्तरमा सडक स्तरोन्नति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कि.मि.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779.626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159.08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938.71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351286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१.१.३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कालोपत्रे स्तरमा सडक स्तरोन्नति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कि.मि.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536.247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143.94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680.19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77625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१.१.४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ढलान स्तरमा सडक स्तरोन्नति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कि.मि.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154.831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128.41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283.24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27827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62200" y="642918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b="1" dirty="0" smtClean="0">
                <a:cs typeface="Kalimati" panose="00000400000000000000" pitchFamily="2"/>
              </a:rPr>
              <a:t>भौतिक प्रगति </a:t>
            </a:r>
            <a:endParaRPr lang="en-US" sz="2400" b="1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434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5E59-12D4-41CF-BED3-DBBCBB25C98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89" y="0"/>
            <a:ext cx="6531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Presentation1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3318"/>
            <a:ext cx="6531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62200" y="642918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b="1" dirty="0" smtClean="0">
                <a:cs typeface="Kalimati" panose="00000400000000000000" pitchFamily="2"/>
              </a:rPr>
              <a:t>भौतिक प्रगति </a:t>
            </a:r>
            <a:endParaRPr lang="en-US" sz="2400" b="1" dirty="0">
              <a:cs typeface="Kalimati" panose="00000400000000000000" pitchFamily="2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900633"/>
              </p:ext>
            </p:extLst>
          </p:nvPr>
        </p:nvGraphicFramePr>
        <p:xfrm>
          <a:off x="304800" y="1102811"/>
          <a:ext cx="8686797" cy="532165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323705911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5914022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7279534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75016503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5752667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435174082"/>
                    </a:ext>
                  </a:extLst>
                </a:gridCol>
                <a:gridCol w="990597">
                  <a:extLst>
                    <a:ext uri="{9D8B030D-6E8A-4147-A177-3AD203B41FA5}">
                      <a16:colId xmlns:a16="http://schemas.microsoft.com/office/drawing/2014/main" val="764091164"/>
                    </a:ext>
                  </a:extLst>
                </a:gridCol>
              </a:tblGrid>
              <a:tr h="470297"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क्र.सं.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विवरण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एकाई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आ.व. २०७८|७९ सम्म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आ.व. २०७९|८० को प्रगति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कुल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कैफियत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99431"/>
                  </a:ext>
                </a:extLst>
              </a:tr>
              <a:tr h="156766"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सडक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381679"/>
                  </a:ext>
                </a:extLst>
              </a:tr>
              <a:tr h="470297">
                <a:tc>
                  <a:txBody>
                    <a:bodyPr/>
                    <a:lstStyle/>
                    <a:p>
                      <a:pPr algn="l" fontAlgn="b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१.२</a:t>
                      </a:r>
                    </a:p>
                  </a:txBody>
                  <a:tcPr marL="4899" marR="4899" marT="4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सडक मर्मत/सम्भार 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334328"/>
                  </a:ext>
                </a:extLst>
              </a:tr>
              <a:tr h="783828"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१.२.१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नियमित मर्मत सम्भार (सडक हेरालु द्वारा)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कि.मि.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653.129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364.25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1017.38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509389"/>
                  </a:ext>
                </a:extLst>
              </a:tr>
              <a:tr h="470297"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१.२.२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आवधिक मर्मत सम्भार 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कि.मि.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221592"/>
                  </a:ext>
                </a:extLst>
              </a:tr>
              <a:tr h="156766"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क.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पक्कि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कि.मि.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0.00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0.00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846261"/>
                  </a:ext>
                </a:extLst>
              </a:tr>
              <a:tr h="156766"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ख.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ग्राभेल 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कि.मि.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0.00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0.00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654704"/>
                  </a:ext>
                </a:extLst>
              </a:tr>
              <a:tr h="470297"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१.२.३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पटके मर्मत सम्भार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कि.मि.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798196"/>
                  </a:ext>
                </a:extLst>
              </a:tr>
              <a:tr h="156766"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क.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पक्कि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कि.मि.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10.60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10.60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848140"/>
                  </a:ext>
                </a:extLst>
              </a:tr>
              <a:tr h="156766"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ख.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ग्राभेल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कि.मि.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32.86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32.86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435950"/>
                  </a:ext>
                </a:extLst>
              </a:tr>
              <a:tr h="156766"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ग.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धुले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कि.मि.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1257.45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327.28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1584.73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94648"/>
                  </a:ext>
                </a:extLst>
              </a:tr>
              <a:tr h="156766"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सडक पुल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गोटा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69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33.00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102.00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58903"/>
                  </a:ext>
                </a:extLst>
              </a:tr>
              <a:tr h="627062"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झोलुंगे पुल/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Foot trail bridge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गोटा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6.00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13.00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99" marR="4899" marT="4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156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5E59-12D4-41CF-BED3-DBBCBB25C98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89" y="0"/>
            <a:ext cx="6531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Presentation1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3318"/>
            <a:ext cx="6531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62200" y="609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b="1" dirty="0" smtClean="0">
                <a:cs typeface="Kalimati" panose="00000400000000000000" pitchFamily="2"/>
              </a:rPr>
              <a:t>बेरुजु </a:t>
            </a:r>
            <a:endParaRPr lang="en-US" sz="2400" b="1" dirty="0">
              <a:cs typeface="Kalimati" panose="00000400000000000000" pitchFamily="2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540350"/>
              </p:ext>
            </p:extLst>
          </p:nvPr>
        </p:nvGraphicFramePr>
        <p:xfrm>
          <a:off x="304800" y="1104583"/>
          <a:ext cx="8534400" cy="525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40544" y="144780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1100" dirty="0" smtClean="0">
                <a:cs typeface="Kalimati" panose="00000400000000000000" pitchFamily="2"/>
              </a:rPr>
              <a:t>रकम रु. हजारमा </a:t>
            </a:r>
            <a:endParaRPr lang="en-US" sz="1100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298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5E59-12D4-41CF-BED3-DBBCBB25C98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89" y="0"/>
            <a:ext cx="6531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Presentation1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3318"/>
            <a:ext cx="6531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3619" y="315932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b="1" dirty="0" smtClean="0">
                <a:cs typeface="Kalimati" panose="00000400000000000000" pitchFamily="2"/>
              </a:rPr>
              <a:t>बेरुजु </a:t>
            </a:r>
            <a:endParaRPr lang="en-US" sz="2400" b="1" dirty="0">
              <a:cs typeface="Kalimati" panose="00000400000000000000" pitchFamily="2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626577"/>
              </p:ext>
            </p:extLst>
          </p:nvPr>
        </p:nvGraphicFramePr>
        <p:xfrm>
          <a:off x="1066799" y="990600"/>
          <a:ext cx="7424089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19288" y="106680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1100" dirty="0" smtClean="0">
                <a:cs typeface="Kalimati" panose="00000400000000000000" pitchFamily="2"/>
              </a:rPr>
              <a:t>रकम रु. हजारमा </a:t>
            </a:r>
            <a:endParaRPr lang="en-US" sz="1100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670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5E59-12D4-41CF-BED3-DBBCBB25C98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89" y="0"/>
            <a:ext cx="6531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Presentation1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3318"/>
            <a:ext cx="6531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09800" y="315932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b="1" dirty="0" smtClean="0">
                <a:cs typeface="Kalimati" panose="00000400000000000000" pitchFamily="2"/>
              </a:rPr>
              <a:t>बेरुजु </a:t>
            </a:r>
            <a:endParaRPr lang="en-US" sz="2400" b="1" dirty="0">
              <a:cs typeface="Kalimati" panose="00000400000000000000" pitchFamily="2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630137"/>
              </p:ext>
            </p:extLst>
          </p:nvPr>
        </p:nvGraphicFramePr>
        <p:xfrm>
          <a:off x="693680" y="990600"/>
          <a:ext cx="7772400" cy="536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78531" y="114300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1100" dirty="0" smtClean="0">
                <a:cs typeface="Kalimati" panose="00000400000000000000" pitchFamily="2"/>
              </a:rPr>
              <a:t>रकम रु. हजारमा </a:t>
            </a:r>
            <a:endParaRPr lang="en-US" sz="1100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927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5E59-12D4-41CF-BED3-DBBCBB25C98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89" y="0"/>
            <a:ext cx="6531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Presentation1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3318"/>
            <a:ext cx="6531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3619" y="315932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b="1" dirty="0" smtClean="0">
                <a:cs typeface="Kalimati" panose="00000400000000000000" pitchFamily="2"/>
              </a:rPr>
              <a:t>बेरुजु </a:t>
            </a:r>
            <a:endParaRPr lang="en-US" sz="2400" b="1" dirty="0">
              <a:cs typeface="Kalimati" panose="00000400000000000000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8139" y="63119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1100" dirty="0" smtClean="0">
                <a:cs typeface="Kalimati" panose="00000400000000000000" pitchFamily="2"/>
              </a:rPr>
              <a:t>रकम रु. हजारमा </a:t>
            </a:r>
            <a:endParaRPr lang="en-US" sz="1100" dirty="0">
              <a:cs typeface="Kalimati" panose="00000400000000000000" pitchFamily="2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691970"/>
              </p:ext>
            </p:extLst>
          </p:nvPr>
        </p:nvGraphicFramePr>
        <p:xfrm>
          <a:off x="228600" y="980909"/>
          <a:ext cx="8458200" cy="5385843"/>
        </p:xfrm>
        <a:graphic>
          <a:graphicData uri="http://schemas.openxmlformats.org/drawingml/2006/table">
            <a:tbl>
              <a:tblPr/>
              <a:tblGrid>
                <a:gridCol w="1208314">
                  <a:extLst>
                    <a:ext uri="{9D8B030D-6E8A-4147-A177-3AD203B41FA5}">
                      <a16:colId xmlns:a16="http://schemas.microsoft.com/office/drawing/2014/main" val="4116945530"/>
                    </a:ext>
                  </a:extLst>
                </a:gridCol>
                <a:gridCol w="1627525">
                  <a:extLst>
                    <a:ext uri="{9D8B030D-6E8A-4147-A177-3AD203B41FA5}">
                      <a16:colId xmlns:a16="http://schemas.microsoft.com/office/drawing/2014/main" val="587657602"/>
                    </a:ext>
                  </a:extLst>
                </a:gridCol>
                <a:gridCol w="1726164">
                  <a:extLst>
                    <a:ext uri="{9D8B030D-6E8A-4147-A177-3AD203B41FA5}">
                      <a16:colId xmlns:a16="http://schemas.microsoft.com/office/drawing/2014/main" val="1736155237"/>
                    </a:ext>
                  </a:extLst>
                </a:gridCol>
                <a:gridCol w="2268672">
                  <a:extLst>
                    <a:ext uri="{9D8B030D-6E8A-4147-A177-3AD203B41FA5}">
                      <a16:colId xmlns:a16="http://schemas.microsoft.com/office/drawing/2014/main" val="2394213253"/>
                    </a:ext>
                  </a:extLst>
                </a:gridCol>
                <a:gridCol w="1627525">
                  <a:extLst>
                    <a:ext uri="{9D8B030D-6E8A-4147-A177-3AD203B41FA5}">
                      <a16:colId xmlns:a16="http://schemas.microsoft.com/office/drawing/2014/main" val="2345562107"/>
                    </a:ext>
                  </a:extLst>
                </a:gridCol>
              </a:tblGrid>
              <a:tr h="269766"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सि.नं.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आ.व.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बेरुजु कायम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फर्छ्यौट भएको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बाँकी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726212"/>
                  </a:ext>
                </a:extLst>
              </a:tr>
              <a:tr h="34952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ne-NP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असुल उपर गनुपर्ने बेरुजु 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804765"/>
                  </a:ext>
                </a:extLst>
              </a:tr>
              <a:tr h="269766"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०७५/०७६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13787.4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9948.88867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3838.55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770981"/>
                  </a:ext>
                </a:extLst>
              </a:tr>
              <a:tr h="269766"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०७६/०७७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11842.5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4333.89086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7508.59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38680"/>
                  </a:ext>
                </a:extLst>
              </a:tr>
              <a:tr h="269766"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०७७/७८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25016.4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2137.7544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22878.6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546991"/>
                  </a:ext>
                </a:extLst>
              </a:tr>
              <a:tr h="269766"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४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०७८/७९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64005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10013.612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53991.4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539384"/>
                  </a:ext>
                </a:extLst>
              </a:tr>
              <a:tr h="269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कुल जम्मा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114651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26434.146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88217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36874"/>
                  </a:ext>
                </a:extLst>
              </a:tr>
              <a:tr h="33112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ne-NP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नियमित गर्नुपर्ने बेरुजु 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784757"/>
                  </a:ext>
                </a:extLst>
              </a:tr>
              <a:tr h="269766"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०७५/०७६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51057.2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35294.1618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15763.1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280741"/>
                  </a:ext>
                </a:extLst>
              </a:tr>
              <a:tr h="269766"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०७६/०७७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77260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35501.1483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41758.9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268604"/>
                  </a:ext>
                </a:extLst>
              </a:tr>
              <a:tr h="269766"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०७७/७८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144440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58436.767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86002.8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460593"/>
                  </a:ext>
                </a:extLst>
              </a:tr>
              <a:tr h="269766"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४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०७८/७९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88551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21433.2528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67117.7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693956"/>
                  </a:ext>
                </a:extLst>
              </a:tr>
              <a:tr h="269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कुल जम्मा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361308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150665.33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210643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190192"/>
                  </a:ext>
                </a:extLst>
              </a:tr>
              <a:tr h="38893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ne-NP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पेश्की बेरुजु 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312205"/>
                  </a:ext>
                </a:extLst>
              </a:tr>
              <a:tr h="269766"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०७५/०७६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170536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30079.201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140457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583561"/>
                  </a:ext>
                </a:extLst>
              </a:tr>
              <a:tr h="269766"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०७६/०७७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149300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186020.418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-36721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304704"/>
                  </a:ext>
                </a:extLst>
              </a:tr>
              <a:tr h="269766"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०७७/७८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281022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100711.925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180310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880025"/>
                  </a:ext>
                </a:extLst>
              </a:tr>
              <a:tr h="269766"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४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०७८/७९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95670.5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11243.4778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84427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533769"/>
                  </a:ext>
                </a:extLst>
              </a:tr>
              <a:tr h="269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कुल जम्मा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696528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328055.02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368473</a:t>
                      </a:r>
                    </a:p>
                  </a:txBody>
                  <a:tcPr marL="4813" marR="4813" marT="48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31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0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5E59-12D4-41CF-BED3-DBBCBB25C98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89" y="0"/>
            <a:ext cx="6531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Presentation1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3318"/>
            <a:ext cx="6531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3619" y="315932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b="1" dirty="0" smtClean="0">
                <a:cs typeface="Kalimati" panose="00000400000000000000" pitchFamily="2"/>
              </a:rPr>
              <a:t>राजश्व </a:t>
            </a:r>
            <a:endParaRPr lang="en-US" sz="2400" b="1" dirty="0">
              <a:cs typeface="Kalimati" panose="00000400000000000000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8139" y="63119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1100" dirty="0" smtClean="0">
                <a:cs typeface="Kalimati" panose="00000400000000000000" pitchFamily="2"/>
              </a:rPr>
              <a:t>रकम रु. हजारमा </a:t>
            </a:r>
            <a:endParaRPr lang="en-US" sz="1100" dirty="0">
              <a:cs typeface="Kalimati" panose="00000400000000000000" pitchFamily="2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342217"/>
              </p:ext>
            </p:extLst>
          </p:nvPr>
        </p:nvGraphicFramePr>
        <p:xfrm>
          <a:off x="496661" y="1524000"/>
          <a:ext cx="8190139" cy="2590802"/>
        </p:xfrm>
        <a:graphic>
          <a:graphicData uri="http://schemas.openxmlformats.org/drawingml/2006/table">
            <a:tbl>
              <a:tblPr/>
              <a:tblGrid>
                <a:gridCol w="819014">
                  <a:extLst>
                    <a:ext uri="{9D8B030D-6E8A-4147-A177-3AD203B41FA5}">
                      <a16:colId xmlns:a16="http://schemas.microsoft.com/office/drawing/2014/main" val="3026564912"/>
                    </a:ext>
                  </a:extLst>
                </a:gridCol>
                <a:gridCol w="1621313">
                  <a:extLst>
                    <a:ext uri="{9D8B030D-6E8A-4147-A177-3AD203B41FA5}">
                      <a16:colId xmlns:a16="http://schemas.microsoft.com/office/drawing/2014/main" val="1858897956"/>
                    </a:ext>
                  </a:extLst>
                </a:gridCol>
                <a:gridCol w="2457042">
                  <a:extLst>
                    <a:ext uri="{9D8B030D-6E8A-4147-A177-3AD203B41FA5}">
                      <a16:colId xmlns:a16="http://schemas.microsoft.com/office/drawing/2014/main" val="549223388"/>
                    </a:ext>
                  </a:extLst>
                </a:gridCol>
                <a:gridCol w="1821888">
                  <a:extLst>
                    <a:ext uri="{9D8B030D-6E8A-4147-A177-3AD203B41FA5}">
                      <a16:colId xmlns:a16="http://schemas.microsoft.com/office/drawing/2014/main" val="2982038993"/>
                    </a:ext>
                  </a:extLst>
                </a:gridCol>
                <a:gridCol w="1470882">
                  <a:extLst>
                    <a:ext uri="{9D8B030D-6E8A-4147-A177-3AD203B41FA5}">
                      <a16:colId xmlns:a16="http://schemas.microsoft.com/office/drawing/2014/main" val="867262929"/>
                    </a:ext>
                  </a:extLst>
                </a:gridCol>
              </a:tblGrid>
              <a:tr h="829056"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क्र.सं.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राजश्व ख.शि.नं.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राजश्व शीर्षक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संकलित रकम रु.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कैफियत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282101"/>
                  </a:ext>
                </a:extLst>
              </a:tr>
              <a:tr h="8808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सबै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सबै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37227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157503"/>
                  </a:ext>
                </a:extLst>
              </a:tr>
              <a:tr h="880873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कुल जम्मा=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3,72,27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976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7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5E59-12D4-41CF-BED3-DBBCBB25C98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84970" y="300335"/>
            <a:ext cx="7920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400" b="1" dirty="0" smtClean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कार्यालय/निकाय अनुसारको विवरण (</a:t>
            </a:r>
            <a:r>
              <a:rPr lang="ne-NP" sz="2400" b="1" dirty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रु. हजारमा</a:t>
            </a:r>
            <a:r>
              <a:rPr lang="ne-NP" sz="2400" b="1" dirty="0" smtClean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)</a:t>
            </a:r>
          </a:p>
        </p:txBody>
      </p:sp>
      <p:pic>
        <p:nvPicPr>
          <p:cNvPr id="7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89" y="0"/>
            <a:ext cx="6531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Presentation1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3318"/>
            <a:ext cx="6531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38200" y="675695"/>
            <a:ext cx="85680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000" b="1" dirty="0" smtClean="0">
                <a:cs typeface="Kalimati" panose="00000400000000000000" pitchFamily="2"/>
              </a:rPr>
              <a:t>							रकम रु. लाखमा   </a:t>
            </a:r>
            <a:endParaRPr lang="en-US" sz="1000" b="1" dirty="0">
              <a:cs typeface="Kalimati" panose="00000400000000000000" pitchFamily="2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870495"/>
              </p:ext>
            </p:extLst>
          </p:nvPr>
        </p:nvGraphicFramePr>
        <p:xfrm>
          <a:off x="228599" y="921916"/>
          <a:ext cx="8676432" cy="5525992"/>
        </p:xfrm>
        <a:graphic>
          <a:graphicData uri="http://schemas.openxmlformats.org/drawingml/2006/table">
            <a:tbl>
              <a:tblPr/>
              <a:tblGrid>
                <a:gridCol w="509345">
                  <a:extLst>
                    <a:ext uri="{9D8B030D-6E8A-4147-A177-3AD203B41FA5}">
                      <a16:colId xmlns:a16="http://schemas.microsoft.com/office/drawing/2014/main" val="3733082537"/>
                    </a:ext>
                  </a:extLst>
                </a:gridCol>
                <a:gridCol w="2157655">
                  <a:extLst>
                    <a:ext uri="{9D8B030D-6E8A-4147-A177-3AD203B41FA5}">
                      <a16:colId xmlns:a16="http://schemas.microsoft.com/office/drawing/2014/main" val="1718131603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val="426945652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33887249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2334364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55955648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96612421"/>
                    </a:ext>
                  </a:extLst>
                </a:gridCol>
                <a:gridCol w="764341">
                  <a:extLst>
                    <a:ext uri="{9D8B030D-6E8A-4147-A177-3AD203B41FA5}">
                      <a16:colId xmlns:a16="http://schemas.microsoft.com/office/drawing/2014/main" val="851180624"/>
                    </a:ext>
                  </a:extLst>
                </a:gridCol>
                <a:gridCol w="825490">
                  <a:extLst>
                    <a:ext uri="{9D8B030D-6E8A-4147-A177-3AD203B41FA5}">
                      <a16:colId xmlns:a16="http://schemas.microsoft.com/office/drawing/2014/main" val="2233539616"/>
                    </a:ext>
                  </a:extLst>
                </a:gridCol>
              </a:tblGrid>
              <a:tr h="2730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सि.नं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कार्यालय/निकाय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पुँजीगत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चालु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कुल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377790"/>
                  </a:ext>
                </a:extLst>
              </a:tr>
              <a:tr h="628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बजेट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खर्च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खर्च प्रतिशत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बजेट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खर्च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खर्च प्रतिशत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413065"/>
                  </a:ext>
                </a:extLst>
              </a:tr>
              <a:tr h="61478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यातायात पूर्वाधार निर्देशनालय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5730.20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3288.95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57.40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231.69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144.76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६२.४८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57.59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21032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r" fontAlgn="b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ग्रमिण सडक संजाल सुधार आयोजना -एएफ ( संघ शसर्त अनुदान ) [ ३३७९११४५४]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1200.00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2.31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0.19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०.००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0.19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8550197"/>
                  </a:ext>
                </a:extLst>
              </a:tr>
              <a:tr h="81730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पूर्वाधार विकास कार्यालय, चितवन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27512.08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20177.58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73.34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200.30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176.88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८८.३०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73.45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446408"/>
                  </a:ext>
                </a:extLst>
              </a:tr>
              <a:tr h="817304">
                <a:tc>
                  <a:txBody>
                    <a:bodyPr/>
                    <a:lstStyle/>
                    <a:p>
                      <a:pPr algn="r" fontAlgn="b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४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पूर्वाधार विकास कार्यालय, ललितपुर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22960.49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17116.54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74.55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197.21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189.70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९६.१९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74.73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44529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पूर्वाधार विकास कार्यालय, काभ्रेपलान्चोक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27517.73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23801.16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86.49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197.01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183.64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९३.२२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86.54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54973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r" fontAlgn="b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पूर्वाधार विकास कार्यालय, सिन्धुपाल्चोक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25580.51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17557.95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68.64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200.39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165.51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८२.५९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68.75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524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7494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5E59-12D4-41CF-BED3-DBBCBB25C98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89" y="0"/>
            <a:ext cx="6531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Presentation1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3318"/>
            <a:ext cx="6531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149266"/>
              </p:ext>
            </p:extLst>
          </p:nvPr>
        </p:nvGraphicFramePr>
        <p:xfrm>
          <a:off x="537499" y="949512"/>
          <a:ext cx="7962250" cy="5050603"/>
        </p:xfrm>
        <a:graphic>
          <a:graphicData uri="http://schemas.openxmlformats.org/drawingml/2006/table">
            <a:tbl>
              <a:tblPr/>
              <a:tblGrid>
                <a:gridCol w="467090">
                  <a:extLst>
                    <a:ext uri="{9D8B030D-6E8A-4147-A177-3AD203B41FA5}">
                      <a16:colId xmlns:a16="http://schemas.microsoft.com/office/drawing/2014/main" val="1754978762"/>
                    </a:ext>
                  </a:extLst>
                </a:gridCol>
                <a:gridCol w="3888793">
                  <a:extLst>
                    <a:ext uri="{9D8B030D-6E8A-4147-A177-3AD203B41FA5}">
                      <a16:colId xmlns:a16="http://schemas.microsoft.com/office/drawing/2014/main" val="4245121793"/>
                    </a:ext>
                  </a:extLst>
                </a:gridCol>
                <a:gridCol w="1672833">
                  <a:extLst>
                    <a:ext uri="{9D8B030D-6E8A-4147-A177-3AD203B41FA5}">
                      <a16:colId xmlns:a16="http://schemas.microsoft.com/office/drawing/2014/main" val="2419167754"/>
                    </a:ext>
                  </a:extLst>
                </a:gridCol>
                <a:gridCol w="1933534">
                  <a:extLst>
                    <a:ext uri="{9D8B030D-6E8A-4147-A177-3AD203B41FA5}">
                      <a16:colId xmlns:a16="http://schemas.microsoft.com/office/drawing/2014/main" val="1800833791"/>
                    </a:ext>
                  </a:extLst>
                </a:gridCol>
              </a:tblGrid>
              <a:tr h="36722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अधुरा योजना </a:t>
                      </a:r>
                      <a:r>
                        <a:rPr lang="ne-NP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विवरण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  <a:p>
                      <a:pPr algn="ctr" fontAlgn="b"/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  <a:p>
                      <a:pPr algn="ctr" fontAlgn="b"/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535365"/>
                  </a:ext>
                </a:extLst>
              </a:tr>
              <a:tr h="683204">
                <a:tc>
                  <a:txBody>
                    <a:bodyPr/>
                    <a:lstStyle/>
                    <a:p>
                      <a:pPr algn="l" fontAlgn="t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सि.नं.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कार्यालय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योजना संख्या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आवश्यक बजेट, रु हजारमा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445649"/>
                  </a:ext>
                </a:extLst>
              </a:tr>
              <a:tr h="367223">
                <a:tc>
                  <a:txBody>
                    <a:bodyPr/>
                    <a:lstStyle/>
                    <a:p>
                      <a:pPr algn="r" fontAlgn="b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पूर्वाधार विकास कार्यालय, चितवन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१०१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१५००००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68304"/>
                  </a:ext>
                </a:extLst>
              </a:tr>
              <a:tr h="367223">
                <a:tc>
                  <a:txBody>
                    <a:bodyPr/>
                    <a:lstStyle/>
                    <a:p>
                      <a:pPr algn="r" fontAlgn="b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पूर्वाधार विकास कार्यालय, नुवाकोट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573592"/>
                  </a:ext>
                </a:extLst>
              </a:tr>
              <a:tr h="367223">
                <a:tc>
                  <a:txBody>
                    <a:bodyPr/>
                    <a:lstStyle/>
                    <a:p>
                      <a:pPr algn="r" fontAlgn="b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पूर्वाधार विकास कार्यालय, ललितपुर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२०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३६४१४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491475"/>
                  </a:ext>
                </a:extLst>
              </a:tr>
              <a:tr h="367223">
                <a:tc>
                  <a:txBody>
                    <a:bodyPr/>
                    <a:lstStyle/>
                    <a:p>
                      <a:pPr algn="r" fontAlgn="b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४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पूर्वाधार विकास कार्यालय, काभ्रेपलान्चोक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५०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६५०००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03804"/>
                  </a:ext>
                </a:extLst>
              </a:tr>
              <a:tr h="367223">
                <a:tc>
                  <a:txBody>
                    <a:bodyPr/>
                    <a:lstStyle/>
                    <a:p>
                      <a:pPr algn="r" fontAlgn="b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५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पूर्वाधार विकास कार्यालय, सिन्धुपाल्चोक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541669"/>
                  </a:ext>
                </a:extLst>
              </a:tr>
              <a:tr h="367223">
                <a:tc>
                  <a:txBody>
                    <a:bodyPr/>
                    <a:lstStyle/>
                    <a:p>
                      <a:pPr algn="r" fontAlgn="b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६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पूर्वाधार विकास कार्यालय, रामेछाप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४८०००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336005"/>
                  </a:ext>
                </a:extLst>
              </a:tr>
              <a:tr h="367223">
                <a:tc>
                  <a:txBody>
                    <a:bodyPr/>
                    <a:lstStyle/>
                    <a:p>
                      <a:pPr algn="r" fontAlgn="b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७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प्रादेशिक सडक डिभिजन कार्यालय, धादिङ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174505"/>
                  </a:ext>
                </a:extLst>
              </a:tr>
              <a:tr h="691745">
                <a:tc>
                  <a:txBody>
                    <a:bodyPr/>
                    <a:lstStyle/>
                    <a:p>
                      <a:pPr algn="r" fontAlgn="b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८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प्रादेशिक सडक डिभिजन कार्यालय, सिन्धुली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२०००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552126"/>
                  </a:ext>
                </a:extLst>
              </a:tr>
              <a:tr h="367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कुल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१७६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३०१४१४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274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9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5E59-12D4-41CF-BED3-DBBCBB25C98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79092" y="223900"/>
            <a:ext cx="8229600" cy="83464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Kalimati" pitchFamily="2"/>
            </a:endParaRPr>
          </a:p>
        </p:txBody>
      </p:sp>
      <p:pic>
        <p:nvPicPr>
          <p:cNvPr id="5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89" y="0"/>
            <a:ext cx="6531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Presentation1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3318"/>
            <a:ext cx="6531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0038" y="749595"/>
            <a:ext cx="83077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800" b="1" dirty="0" smtClean="0">
                <a:solidFill>
                  <a:srgbClr val="FF0000"/>
                </a:solidFill>
                <a:cs typeface="Kalimati" panose="00000400000000000000" pitchFamily="2"/>
              </a:rPr>
              <a:t>शहरी विकास तथा भवन कार्यालय </a:t>
            </a:r>
            <a:endParaRPr lang="en-US" sz="2800" b="1" dirty="0" smtClean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>
              <a:lnSpc>
                <a:spcPct val="150000"/>
              </a:lnSpc>
            </a:pPr>
            <a:endParaRPr lang="ne-NP" sz="2800" b="1" dirty="0" smtClean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sz="3200" b="1" u="sng" dirty="0" smtClean="0">
                <a:cs typeface="Kalimati" panose="00000400000000000000" pitchFamily="2"/>
              </a:rPr>
              <a:t>अन्तर्गतको प्रगति विवरण </a:t>
            </a:r>
          </a:p>
        </p:txBody>
      </p:sp>
    </p:spTree>
    <p:extLst>
      <p:ext uri="{BB962C8B-B14F-4D97-AF65-F5344CB8AC3E}">
        <p14:creationId xmlns:p14="http://schemas.microsoft.com/office/powerpoint/2010/main" val="865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989AF4-DBB8-4FEC-7EEE-EB1EFA320366}"/>
              </a:ext>
            </a:extLst>
          </p:cNvPr>
          <p:cNvSpPr txBox="1"/>
          <p:nvPr/>
        </p:nvSpPr>
        <p:spPr>
          <a:xfrm>
            <a:off x="539552" y="908720"/>
            <a:ext cx="6336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b="1" dirty="0">
                <a:solidFill>
                  <a:srgbClr val="FF0000"/>
                </a:solidFill>
                <a:cs typeface="Kalimati" panose="00000400000000000000" pitchFamily="2"/>
              </a:rPr>
              <a:t>6. आ.व.२०७९/०८० को बार्षिक प्रगती विवरण </a:t>
            </a:r>
            <a:r>
              <a:rPr lang="ne-NP" dirty="0">
                <a:cs typeface="Kalimati" panose="00000400000000000000" pitchFamily="2"/>
              </a:rPr>
              <a:t>‌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6BD5587-42A2-92B4-12D0-15CABAD15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568214"/>
              </p:ext>
            </p:extLst>
          </p:nvPr>
        </p:nvGraphicFramePr>
        <p:xfrm>
          <a:off x="0" y="1628800"/>
          <a:ext cx="9144000" cy="38164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9021">
                  <a:extLst>
                    <a:ext uri="{9D8B030D-6E8A-4147-A177-3AD203B41FA5}">
                      <a16:colId xmlns:a16="http://schemas.microsoft.com/office/drawing/2014/main" val="2932283710"/>
                    </a:ext>
                  </a:extLst>
                </a:gridCol>
                <a:gridCol w="1121408">
                  <a:extLst>
                    <a:ext uri="{9D8B030D-6E8A-4147-A177-3AD203B41FA5}">
                      <a16:colId xmlns:a16="http://schemas.microsoft.com/office/drawing/2014/main" val="4118731402"/>
                    </a:ext>
                  </a:extLst>
                </a:gridCol>
                <a:gridCol w="3092365">
                  <a:extLst>
                    <a:ext uri="{9D8B030D-6E8A-4147-A177-3AD203B41FA5}">
                      <a16:colId xmlns:a16="http://schemas.microsoft.com/office/drawing/2014/main" val="835872367"/>
                    </a:ext>
                  </a:extLst>
                </a:gridCol>
                <a:gridCol w="679641">
                  <a:extLst>
                    <a:ext uri="{9D8B030D-6E8A-4147-A177-3AD203B41FA5}">
                      <a16:colId xmlns:a16="http://schemas.microsoft.com/office/drawing/2014/main" val="2721042281"/>
                    </a:ext>
                  </a:extLst>
                </a:gridCol>
                <a:gridCol w="603181">
                  <a:extLst>
                    <a:ext uri="{9D8B030D-6E8A-4147-A177-3AD203B41FA5}">
                      <a16:colId xmlns:a16="http://schemas.microsoft.com/office/drawing/2014/main" val="3256040641"/>
                    </a:ext>
                  </a:extLst>
                </a:gridCol>
                <a:gridCol w="962824">
                  <a:extLst>
                    <a:ext uri="{9D8B030D-6E8A-4147-A177-3AD203B41FA5}">
                      <a16:colId xmlns:a16="http://schemas.microsoft.com/office/drawing/2014/main" val="4175552074"/>
                    </a:ext>
                  </a:extLst>
                </a:gridCol>
                <a:gridCol w="1279991">
                  <a:extLst>
                    <a:ext uri="{9D8B030D-6E8A-4147-A177-3AD203B41FA5}">
                      <a16:colId xmlns:a16="http://schemas.microsoft.com/office/drawing/2014/main" val="3102776028"/>
                    </a:ext>
                  </a:extLst>
                </a:gridCol>
                <a:gridCol w="815569">
                  <a:extLst>
                    <a:ext uri="{9D8B030D-6E8A-4147-A177-3AD203B41FA5}">
                      <a16:colId xmlns:a16="http://schemas.microsoft.com/office/drawing/2014/main" val="3038593668"/>
                    </a:ext>
                  </a:extLst>
                </a:gridCol>
              </a:tblGrid>
              <a:tr h="509646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u="none" strike="noStrike" dirty="0">
                          <a:solidFill>
                            <a:srgbClr val="FF0000"/>
                          </a:solidFill>
                          <a:effectLst/>
                          <a:cs typeface="Kalimati" panose="00000400000000000000" pitchFamily="2"/>
                        </a:rPr>
                        <a:t>५</a:t>
                      </a:r>
                      <a:endParaRPr lang="ne-NP" sz="1400" b="1" i="0" u="none" strike="noStrike" dirty="0">
                        <a:solidFill>
                          <a:srgbClr val="FF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e-NP" sz="1400" b="1" u="none" strike="noStrike" dirty="0">
                          <a:solidFill>
                            <a:srgbClr val="FF0000"/>
                          </a:solidFill>
                          <a:effectLst/>
                          <a:cs typeface="Kalimati" panose="00000400000000000000" pitchFamily="2"/>
                        </a:rPr>
                        <a:t>पूंजीगत खर्च(बिशेष अनुदान तर्फ)</a:t>
                      </a:r>
                      <a:endParaRPr lang="ne-NP" sz="1400" b="1" i="0" u="none" strike="noStrike" dirty="0">
                        <a:solidFill>
                          <a:srgbClr val="FF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140898"/>
                  </a:ext>
                </a:extLst>
              </a:tr>
              <a:tr h="4029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क्र.सं</a:t>
                      </a:r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.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ब.उ.शि.नं.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आयोजनाको नाम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कुल बजेट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>
                          <a:effectLst/>
                          <a:cs typeface="Kalimati" panose="00000400000000000000" pitchFamily="2"/>
                        </a:rPr>
                        <a:t>आ. व. २०७९/८० को 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>
                          <a:effectLst/>
                          <a:cs typeface="Kalimati" panose="00000400000000000000" pitchFamily="2"/>
                        </a:rPr>
                        <a:t>कैफियत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978485"/>
                  </a:ext>
                </a:extLst>
              </a:tr>
              <a:tr h="402976">
                <a:tc v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खर्च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खर्च प्रतिशत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798164"/>
                  </a:ext>
                </a:extLst>
              </a:tr>
              <a:tr h="758544"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३३७०४०११४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चेपांग, बनकरिया,माझी,बोटे एकीकृत बस्ती तथा आवास निर्माण कार्यक्रम,घर्दिंग,चितवन,मकवानपुर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५००००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२७२४६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54.49%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884786"/>
                  </a:ext>
                </a:extLst>
              </a:tr>
              <a:tr h="640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२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३३७०४०११४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खरको छाना उन्मुलन कार्यक्रम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५००००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३९५२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7.90%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575331"/>
                  </a:ext>
                </a:extLst>
              </a:tr>
              <a:tr h="640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३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३३७०४०११४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हेटौडा अस्पताल निर्माण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१२१०००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५२७२०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43.57%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09650"/>
                  </a:ext>
                </a:extLst>
              </a:tr>
              <a:tr h="462238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7648" marR="7648" marT="76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जम्मा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7648" marR="7648" marT="76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221000.00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83918.00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37.97%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7648" marR="7648" marT="7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7648" marR="7648" marT="76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53595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DD32469-C1D4-B466-7159-2437FD44CF45}"/>
              </a:ext>
            </a:extLst>
          </p:cNvPr>
          <p:cNvSpPr txBox="1"/>
          <p:nvPr/>
        </p:nvSpPr>
        <p:spPr>
          <a:xfrm>
            <a:off x="6606464" y="1772816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dirty="0"/>
              <a:t>रकम रु हजारमा</a:t>
            </a:r>
          </a:p>
        </p:txBody>
      </p:sp>
      <p:pic>
        <p:nvPicPr>
          <p:cNvPr id="5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32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1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0D9ADB-75BD-079C-55CC-9FEF60551D2F}"/>
              </a:ext>
            </a:extLst>
          </p:cNvPr>
          <p:cNvSpPr txBox="1"/>
          <p:nvPr/>
        </p:nvSpPr>
        <p:spPr>
          <a:xfrm>
            <a:off x="-29352" y="1052602"/>
            <a:ext cx="9252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b="1" dirty="0">
                <a:solidFill>
                  <a:srgbClr val="FF0000"/>
                </a:solidFill>
                <a:cs typeface="Kalimati" panose="00000400000000000000" pitchFamily="2"/>
              </a:rPr>
              <a:t>7. आ.ब.०७९/०८० मा संचालनमा रहेका बहुबर्षीय योजनाहरु: प्रदेश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97AD6E-B967-2CDB-579B-C6782045A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191187"/>
              </p:ext>
            </p:extLst>
          </p:nvPr>
        </p:nvGraphicFramePr>
        <p:xfrm>
          <a:off x="0" y="1421934"/>
          <a:ext cx="9143999" cy="3378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8988">
                  <a:extLst>
                    <a:ext uri="{9D8B030D-6E8A-4147-A177-3AD203B41FA5}">
                      <a16:colId xmlns:a16="http://schemas.microsoft.com/office/drawing/2014/main" val="1669464696"/>
                    </a:ext>
                  </a:extLst>
                </a:gridCol>
                <a:gridCol w="996668">
                  <a:extLst>
                    <a:ext uri="{9D8B030D-6E8A-4147-A177-3AD203B41FA5}">
                      <a16:colId xmlns:a16="http://schemas.microsoft.com/office/drawing/2014/main" val="400670276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931597935"/>
                    </a:ext>
                  </a:extLst>
                </a:gridCol>
                <a:gridCol w="1114119">
                  <a:extLst>
                    <a:ext uri="{9D8B030D-6E8A-4147-A177-3AD203B41FA5}">
                      <a16:colId xmlns:a16="http://schemas.microsoft.com/office/drawing/2014/main" val="1046933654"/>
                    </a:ext>
                  </a:extLst>
                </a:gridCol>
                <a:gridCol w="997890">
                  <a:extLst>
                    <a:ext uri="{9D8B030D-6E8A-4147-A177-3AD203B41FA5}">
                      <a16:colId xmlns:a16="http://schemas.microsoft.com/office/drawing/2014/main" val="2618158692"/>
                    </a:ext>
                  </a:extLst>
                </a:gridCol>
                <a:gridCol w="904754">
                  <a:extLst>
                    <a:ext uri="{9D8B030D-6E8A-4147-A177-3AD203B41FA5}">
                      <a16:colId xmlns:a16="http://schemas.microsoft.com/office/drawing/2014/main" val="4092210781"/>
                    </a:ext>
                  </a:extLst>
                </a:gridCol>
                <a:gridCol w="838227">
                  <a:extLst>
                    <a:ext uri="{9D8B030D-6E8A-4147-A177-3AD203B41FA5}">
                      <a16:colId xmlns:a16="http://schemas.microsoft.com/office/drawing/2014/main" val="4034607962"/>
                    </a:ext>
                  </a:extLst>
                </a:gridCol>
                <a:gridCol w="864838">
                  <a:extLst>
                    <a:ext uri="{9D8B030D-6E8A-4147-A177-3AD203B41FA5}">
                      <a16:colId xmlns:a16="http://schemas.microsoft.com/office/drawing/2014/main" val="3744409555"/>
                    </a:ext>
                  </a:extLst>
                </a:gridCol>
                <a:gridCol w="548838">
                  <a:extLst>
                    <a:ext uri="{9D8B030D-6E8A-4147-A177-3AD203B41FA5}">
                      <a16:colId xmlns:a16="http://schemas.microsoft.com/office/drawing/2014/main" val="959490630"/>
                    </a:ext>
                  </a:extLst>
                </a:gridCol>
                <a:gridCol w="798312">
                  <a:extLst>
                    <a:ext uri="{9D8B030D-6E8A-4147-A177-3AD203B41FA5}">
                      <a16:colId xmlns:a16="http://schemas.microsoft.com/office/drawing/2014/main" val="3922505731"/>
                    </a:ext>
                  </a:extLst>
                </a:gridCol>
                <a:gridCol w="665261">
                  <a:extLst>
                    <a:ext uri="{9D8B030D-6E8A-4147-A177-3AD203B41FA5}">
                      <a16:colId xmlns:a16="http://schemas.microsoft.com/office/drawing/2014/main" val="2753456753"/>
                    </a:ext>
                  </a:extLst>
                </a:gridCol>
              </a:tblGrid>
              <a:tr h="374947">
                <a:tc>
                  <a:txBody>
                    <a:bodyPr/>
                    <a:lstStyle/>
                    <a:p>
                      <a:pPr algn="ctr" fontAlgn="b"/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3414"/>
                  </a:ext>
                </a:extLst>
              </a:tr>
              <a:tr h="105648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क्र.स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आयोजनाको नाम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कुल योजना संख्या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सम्झौता रकम(</a:t>
                      </a:r>
                      <a:r>
                        <a:rPr lang="en-US" sz="1200" b="1" u="none" strike="noStrike" dirty="0">
                          <a:effectLst/>
                          <a:cs typeface="Kalimati" panose="00000400000000000000" pitchFamily="2"/>
                        </a:rPr>
                        <a:t>Vat </a:t>
                      </a:r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र </a:t>
                      </a:r>
                      <a:r>
                        <a:rPr lang="en-US" sz="1200" b="1" u="none" strike="noStrike" dirty="0">
                          <a:effectLst/>
                          <a:cs typeface="Kalimati" panose="00000400000000000000" pitchFamily="2"/>
                        </a:rPr>
                        <a:t>Ps </a:t>
                      </a:r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सहित)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आ.ब ०७८/०७९ सम्म खर्च भएको रकम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आ.ब ०७९/०८० मा विनियोजित रकम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यस आ.ब. २०७९/०८० मा भएको खर्च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हाल सम्मको खर्च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(%)हाल सम्मको भौतिक प्रगति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(%)हाल सम्मको वित्तीय प्रगति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कैफियत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693213"/>
                  </a:ext>
                </a:extLst>
              </a:tr>
              <a:tr h="393591"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सडक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१०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२६८४८५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९५६२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१३७४००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१२५९६३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१३५५२५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55%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50.48%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108728"/>
                  </a:ext>
                </a:extLst>
              </a:tr>
              <a:tr h="393591"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२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भवन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12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३५६५८०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६७८२१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८७५०१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१२९९२१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१९७७४२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57%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55.46%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316318"/>
                  </a:ext>
                </a:extLst>
              </a:tr>
              <a:tr h="393591"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३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पार्क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६१४०५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३८४६१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१५५००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३०१५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४१४७६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70%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67.55%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85198"/>
                  </a:ext>
                </a:extLst>
              </a:tr>
              <a:tr h="393591"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४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अन्य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३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१३३०१८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१०३६४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४३८००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२६७८३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३७१४८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30%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27.93%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09760"/>
                  </a:ext>
                </a:extLst>
              </a:tr>
              <a:tr h="372875">
                <a:tc>
                  <a:txBody>
                    <a:bodyPr/>
                    <a:lstStyle/>
                    <a:p>
                      <a:pPr algn="l" fontAlgn="b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जम्मा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२६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८१९४८७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१२६२०८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२८४२०१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२८५६८२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४११८९०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55%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50.26%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0999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8243DFB-8621-AE80-1A19-0658498B51C2}"/>
              </a:ext>
            </a:extLst>
          </p:cNvPr>
          <p:cNvSpPr txBox="1"/>
          <p:nvPr/>
        </p:nvSpPr>
        <p:spPr>
          <a:xfrm>
            <a:off x="6706977" y="1368636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dirty="0"/>
              <a:t>रकम रु हजारमा</a:t>
            </a:r>
          </a:p>
        </p:txBody>
      </p:sp>
      <p:pic>
        <p:nvPicPr>
          <p:cNvPr id="6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32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93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9F1B65-CA50-2E0A-12F6-EFCF7488751E}"/>
              </a:ext>
            </a:extLst>
          </p:cNvPr>
          <p:cNvSpPr txBox="1"/>
          <p:nvPr/>
        </p:nvSpPr>
        <p:spPr>
          <a:xfrm>
            <a:off x="0" y="1242880"/>
            <a:ext cx="6756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b="1" dirty="0">
                <a:solidFill>
                  <a:srgbClr val="FF0000"/>
                </a:solidFill>
                <a:cs typeface="Kalimati" panose="00000400000000000000" pitchFamily="2"/>
              </a:rPr>
              <a:t>8. आ.ब.०७९/०८० मा संचालनमा रहेका बहुबर्षीय योजनाहरु: </a:t>
            </a:r>
            <a:r>
              <a:rPr lang="ne-NP" b="1" dirty="0" smtClean="0">
                <a:solidFill>
                  <a:srgbClr val="FF0000"/>
                </a:solidFill>
                <a:cs typeface="Kalimati" panose="00000400000000000000" pitchFamily="2"/>
              </a:rPr>
              <a:t>संघ(विशेष अनुदान)</a:t>
            </a:r>
            <a:endParaRPr lang="ne-NP" b="1" dirty="0">
              <a:solidFill>
                <a:srgbClr val="FF0000"/>
              </a:solidFill>
              <a:cs typeface="Kalimati" panose="00000400000000000000" pitchFamily="2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AF29FB-2ABC-9250-9876-6F11ACCA9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462307"/>
              </p:ext>
            </p:extLst>
          </p:nvPr>
        </p:nvGraphicFramePr>
        <p:xfrm>
          <a:off x="0" y="2276872"/>
          <a:ext cx="9144001" cy="3024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8987">
                  <a:extLst>
                    <a:ext uri="{9D8B030D-6E8A-4147-A177-3AD203B41FA5}">
                      <a16:colId xmlns:a16="http://schemas.microsoft.com/office/drawing/2014/main" val="2688971125"/>
                    </a:ext>
                  </a:extLst>
                </a:gridCol>
                <a:gridCol w="1383741">
                  <a:extLst>
                    <a:ext uri="{9D8B030D-6E8A-4147-A177-3AD203B41FA5}">
                      <a16:colId xmlns:a16="http://schemas.microsoft.com/office/drawing/2014/main" val="2746796502"/>
                    </a:ext>
                  </a:extLst>
                </a:gridCol>
                <a:gridCol w="864838">
                  <a:extLst>
                    <a:ext uri="{9D8B030D-6E8A-4147-A177-3AD203B41FA5}">
                      <a16:colId xmlns:a16="http://schemas.microsoft.com/office/drawing/2014/main" val="3421290954"/>
                    </a:ext>
                  </a:extLst>
                </a:gridCol>
                <a:gridCol w="798313">
                  <a:extLst>
                    <a:ext uri="{9D8B030D-6E8A-4147-A177-3AD203B41FA5}">
                      <a16:colId xmlns:a16="http://schemas.microsoft.com/office/drawing/2014/main" val="3309547006"/>
                    </a:ext>
                  </a:extLst>
                </a:gridCol>
                <a:gridCol w="997891">
                  <a:extLst>
                    <a:ext uri="{9D8B030D-6E8A-4147-A177-3AD203B41FA5}">
                      <a16:colId xmlns:a16="http://schemas.microsoft.com/office/drawing/2014/main" val="1204705628"/>
                    </a:ext>
                  </a:extLst>
                </a:gridCol>
                <a:gridCol w="904754">
                  <a:extLst>
                    <a:ext uri="{9D8B030D-6E8A-4147-A177-3AD203B41FA5}">
                      <a16:colId xmlns:a16="http://schemas.microsoft.com/office/drawing/2014/main" val="2042990319"/>
                    </a:ext>
                  </a:extLst>
                </a:gridCol>
                <a:gridCol w="838227">
                  <a:extLst>
                    <a:ext uri="{9D8B030D-6E8A-4147-A177-3AD203B41FA5}">
                      <a16:colId xmlns:a16="http://schemas.microsoft.com/office/drawing/2014/main" val="2834066522"/>
                    </a:ext>
                  </a:extLst>
                </a:gridCol>
                <a:gridCol w="864838">
                  <a:extLst>
                    <a:ext uri="{9D8B030D-6E8A-4147-A177-3AD203B41FA5}">
                      <a16:colId xmlns:a16="http://schemas.microsoft.com/office/drawing/2014/main" val="444688461"/>
                    </a:ext>
                  </a:extLst>
                </a:gridCol>
                <a:gridCol w="548839">
                  <a:extLst>
                    <a:ext uri="{9D8B030D-6E8A-4147-A177-3AD203B41FA5}">
                      <a16:colId xmlns:a16="http://schemas.microsoft.com/office/drawing/2014/main" val="3993515157"/>
                    </a:ext>
                  </a:extLst>
                </a:gridCol>
                <a:gridCol w="798313">
                  <a:extLst>
                    <a:ext uri="{9D8B030D-6E8A-4147-A177-3AD203B41FA5}">
                      <a16:colId xmlns:a16="http://schemas.microsoft.com/office/drawing/2014/main" val="11643431"/>
                    </a:ext>
                  </a:extLst>
                </a:gridCol>
                <a:gridCol w="665260">
                  <a:extLst>
                    <a:ext uri="{9D8B030D-6E8A-4147-A177-3AD203B41FA5}">
                      <a16:colId xmlns:a16="http://schemas.microsoft.com/office/drawing/2014/main" val="4096458494"/>
                    </a:ext>
                  </a:extLst>
                </a:gridCol>
              </a:tblGrid>
              <a:tr h="635779">
                <a:tc>
                  <a:txBody>
                    <a:bodyPr/>
                    <a:lstStyle/>
                    <a:p>
                      <a:pPr algn="ctr" fontAlgn="b"/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e-NP" sz="9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e-NP" sz="9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e-NP" sz="9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7032"/>
                  </a:ext>
                </a:extLst>
              </a:tr>
              <a:tr h="119428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क्र.स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आयोजनाको नाम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कुल योजना संख्या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सम्झौता रकम(</a:t>
                      </a:r>
                      <a:r>
                        <a:rPr lang="en-US" sz="1400" b="1" u="none" strike="noStrike" dirty="0">
                          <a:effectLst/>
                          <a:cs typeface="Kalimati" panose="00000400000000000000" pitchFamily="2"/>
                        </a:rPr>
                        <a:t>Vat </a:t>
                      </a:r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र </a:t>
                      </a:r>
                      <a:r>
                        <a:rPr lang="en-US" sz="1400" b="1" u="none" strike="noStrike" dirty="0">
                          <a:effectLst/>
                          <a:cs typeface="Kalimati" panose="00000400000000000000" pitchFamily="2"/>
                        </a:rPr>
                        <a:t>Ps </a:t>
                      </a:r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सहित)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आ.ब ०७८/०७९ सम्म खर्च भएको रकम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आ.ब ०७९/०८० मा विनियोजित रकम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यस आ.ब. २०७९/०८० मा भएको खर्च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हाल सम्मको खर्च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u="none" strike="noStrike">
                          <a:effectLst/>
                          <a:cs typeface="Kalimati" panose="00000400000000000000" pitchFamily="2"/>
                        </a:rPr>
                        <a:t>(%)हाल सम्मको भौतिक प्रगति</a:t>
                      </a:r>
                      <a:endParaRPr lang="ne-NP" sz="14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(%)हाल सम्मको वित्तीय प्रगति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कैफियत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551296"/>
                  </a:ext>
                </a:extLst>
              </a:tr>
              <a:tr h="597139"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भवन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२६६४२५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३१०९१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१२१०००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५२७२०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८३८११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30%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31.46%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7644"/>
                  </a:ext>
                </a:extLst>
              </a:tr>
              <a:tr h="597139"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जम्मा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२६६४२५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३१०९१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१२१०००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५२७२०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८३८११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30%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31.46%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63677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F106AB-5450-B5F9-79DF-78D76688FB98}"/>
              </a:ext>
            </a:extLst>
          </p:cNvPr>
          <p:cNvSpPr txBox="1"/>
          <p:nvPr/>
        </p:nvSpPr>
        <p:spPr>
          <a:xfrm>
            <a:off x="7092280" y="2492896"/>
            <a:ext cx="255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1600" b="1" dirty="0"/>
              <a:t>रकम रु हजारमा</a:t>
            </a:r>
          </a:p>
        </p:txBody>
      </p:sp>
      <p:pic>
        <p:nvPicPr>
          <p:cNvPr id="6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32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82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87CA5D-84D6-4069-5C9D-56C26A5D5333}"/>
              </a:ext>
            </a:extLst>
          </p:cNvPr>
          <p:cNvSpPr txBox="1"/>
          <p:nvPr/>
        </p:nvSpPr>
        <p:spPr>
          <a:xfrm>
            <a:off x="-972616" y="0"/>
            <a:ext cx="4590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ne-NP" sz="1800" b="1" u="none" strike="noStrike" dirty="0">
                <a:solidFill>
                  <a:srgbClr val="FF0000"/>
                </a:solidFill>
                <a:effectLst/>
                <a:cs typeface="Kalimati" panose="00000400000000000000" pitchFamily="2"/>
              </a:rPr>
              <a:t>10. संघ तर्फ प्रगति विवरण</a:t>
            </a:r>
            <a:endParaRPr lang="ne-NP" sz="1800" b="1" i="0" u="none" strike="noStrike" dirty="0">
              <a:solidFill>
                <a:srgbClr val="FF0000"/>
              </a:solidFill>
              <a:effectLst/>
              <a:latin typeface="Mangal" panose="02040503050203030202" pitchFamily="18" charset="0"/>
              <a:cs typeface="Kalimati" panose="00000400000000000000" pitchFamily="2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E3A274-581A-2D68-D1C4-1856BA915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87798"/>
              </p:ext>
            </p:extLst>
          </p:nvPr>
        </p:nvGraphicFramePr>
        <p:xfrm>
          <a:off x="0" y="381000"/>
          <a:ext cx="9143997" cy="63023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9984">
                  <a:extLst>
                    <a:ext uri="{9D8B030D-6E8A-4147-A177-3AD203B41FA5}">
                      <a16:colId xmlns:a16="http://schemas.microsoft.com/office/drawing/2014/main" val="2961738787"/>
                    </a:ext>
                  </a:extLst>
                </a:gridCol>
                <a:gridCol w="2307595">
                  <a:extLst>
                    <a:ext uri="{9D8B030D-6E8A-4147-A177-3AD203B41FA5}">
                      <a16:colId xmlns:a16="http://schemas.microsoft.com/office/drawing/2014/main" val="1853102038"/>
                    </a:ext>
                  </a:extLst>
                </a:gridCol>
                <a:gridCol w="925506">
                  <a:extLst>
                    <a:ext uri="{9D8B030D-6E8A-4147-A177-3AD203B41FA5}">
                      <a16:colId xmlns:a16="http://schemas.microsoft.com/office/drawing/2014/main" val="2105008243"/>
                    </a:ext>
                  </a:extLst>
                </a:gridCol>
                <a:gridCol w="752746">
                  <a:extLst>
                    <a:ext uri="{9D8B030D-6E8A-4147-A177-3AD203B41FA5}">
                      <a16:colId xmlns:a16="http://schemas.microsoft.com/office/drawing/2014/main" val="2486135621"/>
                    </a:ext>
                  </a:extLst>
                </a:gridCol>
                <a:gridCol w="579984">
                  <a:extLst>
                    <a:ext uri="{9D8B030D-6E8A-4147-A177-3AD203B41FA5}">
                      <a16:colId xmlns:a16="http://schemas.microsoft.com/office/drawing/2014/main" val="3415407561"/>
                    </a:ext>
                  </a:extLst>
                </a:gridCol>
                <a:gridCol w="629343">
                  <a:extLst>
                    <a:ext uri="{9D8B030D-6E8A-4147-A177-3AD203B41FA5}">
                      <a16:colId xmlns:a16="http://schemas.microsoft.com/office/drawing/2014/main" val="776069212"/>
                    </a:ext>
                  </a:extLst>
                </a:gridCol>
                <a:gridCol w="641682">
                  <a:extLst>
                    <a:ext uri="{9D8B030D-6E8A-4147-A177-3AD203B41FA5}">
                      <a16:colId xmlns:a16="http://schemas.microsoft.com/office/drawing/2014/main" val="549549812"/>
                    </a:ext>
                  </a:extLst>
                </a:gridCol>
                <a:gridCol w="641682">
                  <a:extLst>
                    <a:ext uri="{9D8B030D-6E8A-4147-A177-3AD203B41FA5}">
                      <a16:colId xmlns:a16="http://schemas.microsoft.com/office/drawing/2014/main" val="1469252039"/>
                    </a:ext>
                  </a:extLst>
                </a:gridCol>
                <a:gridCol w="617004">
                  <a:extLst>
                    <a:ext uri="{9D8B030D-6E8A-4147-A177-3AD203B41FA5}">
                      <a16:colId xmlns:a16="http://schemas.microsoft.com/office/drawing/2014/main" val="3166958093"/>
                    </a:ext>
                  </a:extLst>
                </a:gridCol>
                <a:gridCol w="592325">
                  <a:extLst>
                    <a:ext uri="{9D8B030D-6E8A-4147-A177-3AD203B41FA5}">
                      <a16:colId xmlns:a16="http://schemas.microsoft.com/office/drawing/2014/main" val="649549978"/>
                    </a:ext>
                  </a:extLst>
                </a:gridCol>
                <a:gridCol w="592325">
                  <a:extLst>
                    <a:ext uri="{9D8B030D-6E8A-4147-A177-3AD203B41FA5}">
                      <a16:colId xmlns:a16="http://schemas.microsoft.com/office/drawing/2014/main" val="3146218575"/>
                    </a:ext>
                  </a:extLst>
                </a:gridCol>
                <a:gridCol w="283821">
                  <a:extLst>
                    <a:ext uri="{9D8B030D-6E8A-4147-A177-3AD203B41FA5}">
                      <a16:colId xmlns:a16="http://schemas.microsoft.com/office/drawing/2014/main" val="3665048692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ne-NP" sz="1100" b="1" u="none" strike="noStrike" dirty="0">
                          <a:effectLst/>
                          <a:cs typeface="Kalimati" panose="00000400000000000000" pitchFamily="2"/>
                        </a:rPr>
                        <a:t>क्र.स</a:t>
                      </a:r>
                      <a:endParaRPr lang="ne-NP" sz="11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ne-NP" sz="1100" b="1" u="none" strike="noStrike" dirty="0">
                          <a:effectLst/>
                          <a:cs typeface="Kalimati" panose="00000400000000000000" pitchFamily="2"/>
                        </a:rPr>
                        <a:t>कार्यक्रमको नाम</a:t>
                      </a:r>
                      <a:endParaRPr lang="ne-NP" sz="11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ne-NP" sz="1100" b="1" u="none" strike="noStrike" dirty="0">
                          <a:effectLst/>
                          <a:cs typeface="Kalimati" panose="00000400000000000000" pitchFamily="2"/>
                        </a:rPr>
                        <a:t>कार्यान्बयन भएको जिल्ला</a:t>
                      </a:r>
                      <a:endParaRPr lang="ne-NP" sz="11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ne-NP" sz="1100" b="1" u="none" strike="noStrike" dirty="0">
                          <a:effectLst/>
                          <a:cs typeface="Kalimati" panose="00000400000000000000" pitchFamily="2"/>
                        </a:rPr>
                        <a:t>जम्मा लाभग्राहीको संख्या</a:t>
                      </a:r>
                      <a:endParaRPr lang="ne-NP" sz="11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ne-NP" sz="1100" b="1" u="none" strike="noStrike">
                          <a:effectLst/>
                          <a:cs typeface="Kalimati" panose="00000400000000000000" pitchFamily="2"/>
                        </a:rPr>
                        <a:t>सम्झौता संख्या</a:t>
                      </a:r>
                      <a:endParaRPr lang="ne-NP" sz="11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ne-NP" sz="1100" b="1" u="none" strike="noStrike">
                          <a:effectLst/>
                          <a:cs typeface="Kalimati" panose="00000400000000000000" pitchFamily="2"/>
                        </a:rPr>
                        <a:t>सम्पन्न संख्या</a:t>
                      </a:r>
                      <a:endParaRPr lang="ne-NP" sz="11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ne-NP" sz="1100" b="1" u="none" strike="noStrike">
                          <a:effectLst/>
                          <a:cs typeface="Kalimati" panose="00000400000000000000" pitchFamily="2"/>
                        </a:rPr>
                        <a:t> आ.ब २०७९/८०मा विनियोजित बजेट</a:t>
                      </a:r>
                      <a:endParaRPr lang="ne-NP" sz="11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ne-NP" sz="1100" b="1" u="none" strike="noStrike">
                          <a:effectLst/>
                          <a:cs typeface="Kalimati" panose="00000400000000000000" pitchFamily="2"/>
                        </a:rPr>
                        <a:t>खर्च</a:t>
                      </a:r>
                      <a:endParaRPr lang="ne-NP" sz="11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ne-NP" sz="1100" b="1" u="none" strike="noStrike">
                          <a:effectLst/>
                          <a:cs typeface="Kalimati" panose="00000400000000000000" pitchFamily="2"/>
                        </a:rPr>
                        <a:t>कैफियत</a:t>
                      </a:r>
                      <a:endParaRPr lang="ne-NP" sz="11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489432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100" b="1" u="none" strike="noStrike" dirty="0">
                          <a:effectLst/>
                          <a:cs typeface="Kalimati" panose="00000400000000000000" pitchFamily="2"/>
                        </a:rPr>
                        <a:t>आ.ब २०७८/७९ सम्म</a:t>
                      </a:r>
                      <a:endParaRPr lang="ne-NP" sz="11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e-NP" sz="1100" b="1" u="none" strike="noStrike">
                          <a:effectLst/>
                          <a:cs typeface="Kalimati" panose="00000400000000000000" pitchFamily="2"/>
                        </a:rPr>
                        <a:t>आ.ब २०७९/८० मा</a:t>
                      </a:r>
                      <a:endParaRPr lang="ne-NP" sz="4400" b="1">
                        <a:cs typeface="Kalimati" panose="00000400000000000000" pitchFamily="2"/>
                      </a:endParaRPr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100" b="1" u="none" strike="noStrike">
                          <a:effectLst/>
                          <a:cs typeface="Kalimati" panose="00000400000000000000" pitchFamily="2"/>
                        </a:rPr>
                        <a:t>आ.ब २०७८/७९ सम्म</a:t>
                      </a:r>
                      <a:endParaRPr lang="ne-NP" sz="11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e-NP" sz="1100" b="1" u="none" strike="noStrike" dirty="0">
                          <a:effectLst/>
                          <a:cs typeface="Kalimati" panose="00000400000000000000" pitchFamily="2"/>
                        </a:rPr>
                        <a:t>आ.ब २०७९/८० मा</a:t>
                      </a:r>
                      <a:endParaRPr lang="ne-NP" sz="4400" b="1" dirty="0">
                        <a:cs typeface="Kalimati" panose="00000400000000000000" pitchFamily="2"/>
                      </a:endParaRPr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100" b="1" u="none" strike="noStrike" dirty="0">
                          <a:effectLst/>
                          <a:cs typeface="Kalimati" panose="00000400000000000000" pitchFamily="2"/>
                        </a:rPr>
                        <a:t>आ.ब २०७८/७९ सम्म</a:t>
                      </a:r>
                      <a:endParaRPr lang="ne-NP" sz="8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</a:endParaRPr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e-NP" sz="1100" b="1" u="none" strike="noStrike" dirty="0">
                          <a:effectLst/>
                          <a:cs typeface="Kalimati" panose="00000400000000000000" pitchFamily="2"/>
                        </a:rPr>
                        <a:t>आ.ब २०७९/८० मा</a:t>
                      </a:r>
                      <a:endParaRPr lang="ne-NP" sz="2800" b="1" dirty="0"/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323321"/>
                  </a:ext>
                </a:extLst>
              </a:tr>
              <a:tr h="575206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चेपांग, बनकरिया,माझी,बोटे एकीकृत बस्ती तथा आवास निर्माण कार्यक्रम,घर्दिंग,चितवन,मकवानपुर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धर्दिंग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५५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-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५५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-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१४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१६०००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- 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१४९६१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317868"/>
                  </a:ext>
                </a:extLst>
              </a:tr>
              <a:tr h="41078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२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चेपांग, बनकरिया,माझी,बोटे एकीकृत बस्ती तथा आवास निर्माण कार्यक्रम,घर्दिंग,चितवन,मकवानपुर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चितवन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७५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७५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३४०००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५०८२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411778"/>
                  </a:ext>
                </a:extLst>
              </a:tr>
              <a:tr h="45328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३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चेपांग, बनकरिया,माझी,बोटे एकीकृत बस्ती तथा आवास निर्माण कार्यक्रम,घर्दिंग,चितवन,मकवानपुर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मकवानपुर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१२०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१२०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७१२२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36818"/>
                  </a:ext>
                </a:extLst>
              </a:tr>
              <a:tr h="247888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जम्मा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२५०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>
                          <a:effectLst/>
                          <a:cs typeface="Kalimati" panose="00000400000000000000" pitchFamily="2"/>
                        </a:rPr>
                        <a:t>२५०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१४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५००००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२७१६५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276257"/>
                  </a:ext>
                </a:extLst>
              </a:tr>
              <a:tr h="24080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४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जनता आवास कार्यक्रम, धर्दिंग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धर्दिंग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२२१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२२१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- 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१८०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११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२२३८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६९८७९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७१३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425454"/>
                  </a:ext>
                </a:extLst>
              </a:tr>
              <a:tr h="24080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जनता आवास कार्यक्रम, रसुवा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रसुवा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३९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३९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 -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२७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- 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५५१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१५६४५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0 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795578"/>
                  </a:ext>
                </a:extLst>
              </a:tr>
              <a:tr h="24080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६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जनता आवास कार्यक्रम, नुवाकोट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नुवाकोट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९३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९३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 -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७३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 -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- 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0 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1929195"/>
                  </a:ext>
                </a:extLst>
              </a:tr>
              <a:tr h="24080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७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जनता आवास कार्यक्रम, सिन्धुली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सिन्धुली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1225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1225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४९२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३७६८५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04908"/>
                  </a:ext>
                </a:extLst>
              </a:tr>
              <a:tr h="24080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८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जनता आवास कार्यक्रम, रामेछाप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रामेछाप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५०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१७५००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576025"/>
                  </a:ext>
                </a:extLst>
              </a:tr>
              <a:tr h="24080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९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जनता आवास कार्यक्रम, चितवन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चितवन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200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200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२००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116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४२७२८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३१६१५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0371"/>
                  </a:ext>
                </a:extLst>
              </a:tr>
              <a:tr h="24080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१०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जनता आवास कार्यक्रम, मकवानपुर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मकवानपुर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200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200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२००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75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३२८३३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१९१४१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059278"/>
                  </a:ext>
                </a:extLst>
              </a:tr>
              <a:tr h="24080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११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जनता आवास कार्यक्रम,दोलखा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दोलखा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५५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५०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३३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३९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१३७५०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५८८३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६९९३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777902"/>
                  </a:ext>
                </a:extLst>
              </a:tr>
              <a:tr h="24080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१२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जनता आवास कार्यक्रम, काभ्रे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काभ्रेपलान्चोक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३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१०००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311008"/>
                  </a:ext>
                </a:extLst>
              </a:tr>
              <a:tr h="24080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१३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जनता आवास कार्यक्रम, सिन्धुपाल्चोक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सिन्धुपाल्चोक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74545"/>
                  </a:ext>
                </a:extLst>
              </a:tr>
              <a:tr h="24080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जम्मा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>
                          <a:effectLst/>
                          <a:cs typeface="Kalimati" panose="00000400000000000000" pitchFamily="2"/>
                        </a:rPr>
                        <a:t>२०९३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>
                          <a:effectLst/>
                          <a:cs typeface="Kalimati" panose="00000400000000000000" pitchFamily="2"/>
                        </a:rPr>
                        <a:t>२०३३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>
                          <a:effectLst/>
                          <a:cs typeface="Kalimati" panose="00000400000000000000" pitchFamily="2"/>
                        </a:rPr>
                        <a:t>४००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>
                          <a:effectLst/>
                          <a:cs typeface="Kalimati" panose="00000400000000000000" pitchFamily="2"/>
                        </a:rPr>
                        <a:t>८०८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>
                          <a:effectLst/>
                          <a:cs typeface="Kalimati" panose="00000400000000000000" pitchFamily="2"/>
                        </a:rPr>
                        <a:t>२४१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१०९६००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>
                          <a:effectLst/>
                          <a:cs typeface="Kalimati" panose="00000400000000000000" pitchFamily="2"/>
                        </a:rPr>
                        <a:t>१३००९२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५८४६२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100610"/>
                  </a:ext>
                </a:extLst>
              </a:tr>
              <a:tr h="24080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१४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खरको छाना उन्मुलन कार्यक्रम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मकवानपुर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५२०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३३४६४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8506"/>
                  </a:ext>
                </a:extLst>
              </a:tr>
              <a:tr h="24080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१५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खरको छाना उन्मुलन कार्यक्रम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सिन्धुली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२८०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१११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१६५३७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३९५२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704095"/>
                  </a:ext>
                </a:extLst>
              </a:tr>
              <a:tr h="247888">
                <a:tc>
                  <a:txBody>
                    <a:bodyPr/>
                    <a:lstStyle/>
                    <a:p>
                      <a:pPr algn="l" fontAlgn="b"/>
                      <a:r>
                        <a:rPr lang="ne-NP" sz="12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जम्मा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८००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१११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५००००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1" u="none" strike="noStrike" dirty="0">
                          <a:effectLst/>
                          <a:cs typeface="Kalimati" panose="00000400000000000000" pitchFamily="2"/>
                        </a:rPr>
                        <a:t>३९५२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2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4872" marR="4872" marT="4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51979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E0F3C91-49C3-8EBD-5D57-73E55E9A80AB}"/>
              </a:ext>
            </a:extLst>
          </p:cNvPr>
          <p:cNvSpPr txBox="1"/>
          <p:nvPr/>
        </p:nvSpPr>
        <p:spPr>
          <a:xfrm>
            <a:off x="7164288" y="107340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dirty="0"/>
              <a:t>रकम रु हजारमा</a:t>
            </a:r>
          </a:p>
        </p:txBody>
      </p:sp>
      <p:pic>
        <p:nvPicPr>
          <p:cNvPr id="6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0"/>
            <a:ext cx="500066" cy="58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57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659482-C360-C61B-8C96-7FDFE986736D}"/>
              </a:ext>
            </a:extLst>
          </p:cNvPr>
          <p:cNvSpPr txBox="1"/>
          <p:nvPr/>
        </p:nvSpPr>
        <p:spPr>
          <a:xfrm>
            <a:off x="0" y="0"/>
            <a:ext cx="651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1800" b="1" u="none" strike="noStrike" dirty="0">
                <a:solidFill>
                  <a:srgbClr val="FF0000"/>
                </a:solidFill>
                <a:effectLst/>
                <a:cs typeface="Kalimati" panose="00000400000000000000" pitchFamily="2"/>
              </a:rPr>
              <a:t>१२.आ.ब. २०७९/०८० मा स्वीकृत आयोजनाहरुको प्रगति विवरण </a:t>
            </a:r>
            <a:endParaRPr lang="ne-NP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1DA168-B02B-DFAC-EC80-D32DC93F2C9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369333"/>
          <a:ext cx="9143998" cy="6337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536">
                  <a:extLst>
                    <a:ext uri="{9D8B030D-6E8A-4147-A177-3AD203B41FA5}">
                      <a16:colId xmlns:a16="http://schemas.microsoft.com/office/drawing/2014/main" val="99470430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2185112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26447863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078391463"/>
                    </a:ext>
                  </a:extLst>
                </a:gridCol>
                <a:gridCol w="1472587">
                  <a:extLst>
                    <a:ext uri="{9D8B030D-6E8A-4147-A177-3AD203B41FA5}">
                      <a16:colId xmlns:a16="http://schemas.microsoft.com/office/drawing/2014/main" val="3209917027"/>
                    </a:ext>
                  </a:extLst>
                </a:gridCol>
                <a:gridCol w="926499">
                  <a:extLst>
                    <a:ext uri="{9D8B030D-6E8A-4147-A177-3AD203B41FA5}">
                      <a16:colId xmlns:a16="http://schemas.microsoft.com/office/drawing/2014/main" val="639719151"/>
                    </a:ext>
                  </a:extLst>
                </a:gridCol>
                <a:gridCol w="1023298">
                  <a:extLst>
                    <a:ext uri="{9D8B030D-6E8A-4147-A177-3AD203B41FA5}">
                      <a16:colId xmlns:a16="http://schemas.microsoft.com/office/drawing/2014/main" val="2133170482"/>
                    </a:ext>
                  </a:extLst>
                </a:gridCol>
                <a:gridCol w="995641">
                  <a:extLst>
                    <a:ext uri="{9D8B030D-6E8A-4147-A177-3AD203B41FA5}">
                      <a16:colId xmlns:a16="http://schemas.microsoft.com/office/drawing/2014/main" val="1925578727"/>
                    </a:ext>
                  </a:extLst>
                </a:gridCol>
                <a:gridCol w="802045">
                  <a:extLst>
                    <a:ext uri="{9D8B030D-6E8A-4147-A177-3AD203B41FA5}">
                      <a16:colId xmlns:a16="http://schemas.microsoft.com/office/drawing/2014/main" val="2320635611"/>
                    </a:ext>
                  </a:extLst>
                </a:gridCol>
              </a:tblGrid>
              <a:tr h="19201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ne-NP" sz="1000" u="none" strike="noStrike" dirty="0">
                          <a:effectLst/>
                          <a:cs typeface="Kalimati" panose="00000400000000000000" pitchFamily="2"/>
                        </a:rPr>
                        <a:t>सि.न </a:t>
                      </a:r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ne-NP" sz="1000" u="none" strike="noStrike" dirty="0">
                          <a:effectLst/>
                          <a:cs typeface="Kalimati" panose="00000400000000000000" pitchFamily="2"/>
                        </a:rPr>
                        <a:t>विवरण</a:t>
                      </a:r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कूल योजना संख्या 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सम्पन्न भएका योजनाहरुको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कार्यान्बयनमा गएर अधुरा हुन गएका योजना संख्या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कार्यान्वयननै हुन नसकेका योजना संख्या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ne-NP" sz="1000" u="none" strike="noStrike" dirty="0">
                          <a:effectLst/>
                        </a:rPr>
                        <a:t>आ.ब.२०७९/०८० मा </a:t>
                      </a:r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खर्च (%)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865011"/>
                  </a:ext>
                </a:extLst>
              </a:tr>
              <a:tr h="218595">
                <a:tc v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बजेट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खर्च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374826"/>
                  </a:ext>
                </a:extLst>
              </a:tr>
              <a:tr h="216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प्रादेशिक तर्फ जम्मा 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 dirty="0">
                          <a:effectLst/>
                          <a:cs typeface="Kalimati" panose="00000400000000000000" pitchFamily="2"/>
                        </a:rPr>
                        <a:t>1021</a:t>
                      </a:r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788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53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148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2945587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2195399.43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74.53%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051695"/>
                  </a:ext>
                </a:extLst>
              </a:tr>
              <a:tr h="157553"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क 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 dirty="0">
                          <a:effectLst/>
                          <a:cs typeface="Kalimati" panose="00000400000000000000" pitchFamily="2"/>
                        </a:rPr>
                        <a:t>सडक जम्मा</a:t>
                      </a:r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518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395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27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82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1337718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1065713.43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79.67%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316566"/>
                  </a:ext>
                </a:extLst>
              </a:tr>
              <a:tr h="167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cs typeface="Kalimati" panose="00000400000000000000" pitchFamily="2"/>
                        </a:rPr>
                        <a:t>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 dirty="0">
                          <a:effectLst/>
                          <a:cs typeface="Kalimati" panose="00000400000000000000" pitchFamily="2"/>
                        </a:rPr>
                        <a:t>कालोपत्रे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76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३१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२७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२१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368121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२७५६३५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74.88%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309816"/>
                  </a:ext>
                </a:extLst>
              </a:tr>
              <a:tr h="167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cs typeface="Kalimati" panose="00000400000000000000" pitchFamily="2"/>
                        </a:rPr>
                        <a:t>ii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सडक स्ल्याब ढलान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303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 dirty="0">
                          <a:effectLst/>
                          <a:cs typeface="Kalimati" panose="00000400000000000000" pitchFamily="2"/>
                        </a:rPr>
                        <a:t>२६५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३१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623042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५२१४४१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83.69%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487703"/>
                  </a:ext>
                </a:extLst>
              </a:tr>
              <a:tr h="167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cs typeface="Kalimati" panose="00000400000000000000" pitchFamily="2"/>
                        </a:rPr>
                        <a:t>iii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ग्रावेल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17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१६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83314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६६०२७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79.25%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805016"/>
                  </a:ext>
                </a:extLst>
              </a:tr>
              <a:tr h="167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cs typeface="Kalimati" panose="00000400000000000000" pitchFamily="2"/>
                        </a:rPr>
                        <a:t>iv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ढुंगा छपाई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 dirty="0">
                          <a:effectLst/>
                          <a:cs typeface="Kalimati" panose="00000400000000000000" pitchFamily="2"/>
                        </a:rPr>
                        <a:t>33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 dirty="0">
                          <a:effectLst/>
                          <a:cs typeface="Kalimati" panose="00000400000000000000" pitchFamily="2"/>
                        </a:rPr>
                        <a:t>१३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२०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61407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४२५२९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69.26%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892835"/>
                  </a:ext>
                </a:extLst>
              </a:tr>
              <a:tr h="167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cs typeface="Kalimati" panose="00000400000000000000" pitchFamily="2"/>
                        </a:rPr>
                        <a:t>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नाल निर्माण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86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६७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९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191834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१५१५७८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79.02%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28830"/>
                  </a:ext>
                </a:extLst>
              </a:tr>
              <a:tr h="167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cs typeface="Kalimati" panose="00000400000000000000" pitchFamily="2"/>
                        </a:rPr>
                        <a:t>vi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सडक पुल/कल्भर्ट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3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 dirty="0">
                          <a:effectLst/>
                          <a:cs typeface="Kalimati" panose="00000400000000000000" pitchFamily="2"/>
                        </a:rPr>
                        <a:t>३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10000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८५०३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85.03%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45425"/>
                  </a:ext>
                </a:extLst>
              </a:tr>
              <a:tr h="157553"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ख 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भवन जम्मा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 dirty="0">
                          <a:effectLst/>
                          <a:cs typeface="Kalimati" panose="00000400000000000000" pitchFamily="2"/>
                        </a:rPr>
                        <a:t>231</a:t>
                      </a:r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178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 dirty="0">
                          <a:effectLst/>
                          <a:cs typeface="Kalimati" panose="00000400000000000000" pitchFamily="2"/>
                        </a:rPr>
                        <a:t>22</a:t>
                      </a:r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32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817997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582351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71.19%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766472"/>
                  </a:ext>
                </a:extLst>
              </a:tr>
              <a:tr h="167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cs typeface="Kalimati" panose="00000400000000000000" pitchFamily="2"/>
                        </a:rPr>
                        <a:t>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सरकारी भवन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13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७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४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222622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139128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62.50%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854403"/>
                  </a:ext>
                </a:extLst>
              </a:tr>
              <a:tr h="167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cs typeface="Kalimati" panose="00000400000000000000" pitchFamily="2"/>
                        </a:rPr>
                        <a:t>ii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सामुदायिक भवन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176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१५१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१४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१२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359100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246047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68.52%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29962"/>
                  </a:ext>
                </a:extLst>
              </a:tr>
              <a:tr h="2748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cs typeface="Kalimati" panose="00000400000000000000" pitchFamily="2"/>
                        </a:rPr>
                        <a:t>iii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 dirty="0">
                          <a:effectLst/>
                          <a:cs typeface="Kalimati" panose="00000400000000000000" pitchFamily="2"/>
                        </a:rPr>
                        <a:t>बिद्यालय तथा स्वास्थ्य कार्यालय भवन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3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 dirty="0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55000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42304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76.92%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351647"/>
                  </a:ext>
                </a:extLst>
              </a:tr>
              <a:tr h="167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cs typeface="Kalimati" panose="00000400000000000000" pitchFamily="2"/>
                        </a:rPr>
                        <a:t>iv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अन्य 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39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 dirty="0">
                          <a:effectLst/>
                          <a:cs typeface="Kalimati" panose="00000400000000000000" pitchFamily="2"/>
                        </a:rPr>
                        <a:t>२३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१६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181275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154872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85.43%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88096"/>
                  </a:ext>
                </a:extLst>
              </a:tr>
              <a:tr h="187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ग 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अन्य सार्बजनिक निर्माण जम्मा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198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146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4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29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689375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471883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68.45%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864046"/>
                  </a:ext>
                </a:extLst>
              </a:tr>
              <a:tr h="187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cs typeface="Kalimati" panose="00000400000000000000" pitchFamily="2"/>
                        </a:rPr>
                        <a:t>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पार्क निर्माण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19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६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३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४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157400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86190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54.76%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510132"/>
                  </a:ext>
                </a:extLst>
              </a:tr>
              <a:tr h="187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cs typeface="Kalimati" panose="00000400000000000000" pitchFamily="2"/>
                        </a:rPr>
                        <a:t>ii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पद मार्ग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13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 dirty="0">
                          <a:effectLst/>
                          <a:cs typeface="Kalimati" panose="00000400000000000000" pitchFamily="2"/>
                        </a:rPr>
                        <a:t>१३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63500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45866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72.23%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852444"/>
                  </a:ext>
                </a:extLst>
              </a:tr>
              <a:tr h="187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cs typeface="Kalimati" panose="00000400000000000000" pitchFamily="2"/>
                        </a:rPr>
                        <a:t>iii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धार्मिकस्थल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68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६२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 dirty="0">
                          <a:effectLst/>
                          <a:cs typeface="Kalimati" panose="00000400000000000000" pitchFamily="2"/>
                        </a:rPr>
                        <a:t>५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172475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141040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81.77%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197207"/>
                  </a:ext>
                </a:extLst>
              </a:tr>
              <a:tr h="187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cs typeface="Kalimati" panose="00000400000000000000" pitchFamily="2"/>
                        </a:rPr>
                        <a:t>iv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अन्य 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98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६५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 dirty="0">
                          <a:effectLst/>
                          <a:cs typeface="Kalimati" panose="00000400000000000000" pitchFamily="2"/>
                        </a:rPr>
                        <a:t>२०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296000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198787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67.16%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655772"/>
                  </a:ext>
                </a:extLst>
              </a:tr>
              <a:tr h="274852"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घ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अध्यन, अनुसन्धान तथा परामर्श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23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१८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५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38700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16616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42.94%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112338"/>
                  </a:ext>
                </a:extLst>
              </a:tr>
              <a:tr h="187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ङ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सरकारी कार्यालय मर्मत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51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५१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61797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58836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95.21%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141926"/>
                  </a:ext>
                </a:extLst>
              </a:tr>
              <a:tr h="187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२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बिशेष अनुदान तर्फ जम्मा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५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 dirty="0">
                          <a:effectLst/>
                          <a:cs typeface="Kalimati" panose="00000400000000000000" pitchFamily="2"/>
                        </a:rPr>
                        <a:t>४</a:t>
                      </a:r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 dirty="0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२२१०००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८३९१८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37.97%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032608"/>
                  </a:ext>
                </a:extLst>
              </a:tr>
              <a:tr h="145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क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भवन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 dirty="0">
                          <a:effectLst/>
                          <a:cs typeface="Kalimati" panose="00000400000000000000" pitchFamily="2"/>
                        </a:rPr>
                        <a:t>१२१०००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50" u="none" strike="noStrike">
                          <a:effectLst/>
                          <a:cs typeface="Kalimati" panose="00000400000000000000" pitchFamily="2"/>
                        </a:rPr>
                        <a:t>५२७२०</a:t>
                      </a:r>
                      <a:endParaRPr lang="ne-NP" sz="105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43.57%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710029"/>
                  </a:ext>
                </a:extLst>
              </a:tr>
              <a:tr h="274852"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ख 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खरको छाना उन्मुलन कार्यक्रम गोटा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 dirty="0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५००००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3952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7.90%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226600"/>
                  </a:ext>
                </a:extLst>
              </a:tr>
              <a:tr h="418499"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ग 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चेपांग, माझी , बोटे , बनकरिया एकीकृत बस्ती तथा आवास कार्यक्रम गोटा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 dirty="0">
                          <a:effectLst/>
                          <a:cs typeface="Kalimati" panose="00000400000000000000" pitchFamily="2"/>
                        </a:rPr>
                        <a:t>५००००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 dirty="0">
                          <a:effectLst/>
                          <a:cs typeface="Kalimati" panose="00000400000000000000" pitchFamily="2"/>
                        </a:rPr>
                        <a:t>२७२४६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54.49%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449926"/>
                  </a:ext>
                </a:extLst>
              </a:tr>
              <a:tr h="206788"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३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संघिय सशर्त अनुदान जम्मा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११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७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२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१४१०००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८३१६५</a:t>
                      </a:r>
                      <a:endParaRPr lang="ne-NP" sz="10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 dirty="0">
                          <a:effectLst/>
                          <a:cs typeface="Kalimati" panose="00000400000000000000" pitchFamily="2"/>
                        </a:rPr>
                        <a:t>58.98%</a:t>
                      </a:r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4455"/>
                  </a:ext>
                </a:extLst>
              </a:tr>
              <a:tr h="187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क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जनता आवास भवन गोटा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६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३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 dirty="0">
                          <a:effectLst/>
                          <a:cs typeface="Kalimati" panose="00000400000000000000" pitchFamily="2"/>
                        </a:rPr>
                        <a:t>109600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58463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 dirty="0">
                          <a:effectLst/>
                          <a:cs typeface="Kalimati" panose="00000400000000000000" pitchFamily="2"/>
                        </a:rPr>
                        <a:t>53.34%</a:t>
                      </a:r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134251"/>
                  </a:ext>
                </a:extLst>
              </a:tr>
              <a:tr h="274852"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ख 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भवन निर्माण (सामुदायिक भवन)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3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 dirty="0">
                          <a:effectLst/>
                          <a:cs typeface="Kalimati" panose="00000400000000000000" pitchFamily="2"/>
                        </a:rPr>
                        <a:t>11700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6043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 dirty="0">
                          <a:effectLst/>
                          <a:cs typeface="Kalimati" panose="00000400000000000000" pitchFamily="2"/>
                        </a:rPr>
                        <a:t>51.65%</a:t>
                      </a:r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60170"/>
                  </a:ext>
                </a:extLst>
              </a:tr>
              <a:tr h="187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ग 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सडक निर्माण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2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२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19700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 dirty="0">
                          <a:effectLst/>
                          <a:cs typeface="Kalimati" panose="00000400000000000000" pitchFamily="2"/>
                        </a:rPr>
                        <a:t>18659</a:t>
                      </a:r>
                      <a:endParaRPr lang="ne-NP" sz="10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u="none" strike="noStrike" dirty="0">
                          <a:effectLst/>
                          <a:cs typeface="Kalimati" panose="00000400000000000000" pitchFamily="2"/>
                        </a:rPr>
                        <a:t>94.72%</a:t>
                      </a:r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269745"/>
                  </a:ext>
                </a:extLst>
              </a:tr>
              <a:tr h="152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000" u="none" strike="noStrike">
                          <a:effectLst/>
                          <a:cs typeface="Kalimati" panose="00000400000000000000" pitchFamily="2"/>
                        </a:rPr>
                        <a:t>  </a:t>
                      </a:r>
                      <a:endParaRPr lang="ne-NP" sz="1000" b="0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e-NP" sz="1000" b="1" u="none" strike="noStrike" dirty="0">
                          <a:effectLst/>
                          <a:cs typeface="Kalimati" panose="00000400000000000000" pitchFamily="2"/>
                        </a:rPr>
                        <a:t>कूल जम्मा </a:t>
                      </a:r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b="1" u="none" strike="noStrike" dirty="0">
                          <a:effectLst/>
                          <a:cs typeface="Kalimati" panose="00000400000000000000" pitchFamily="2"/>
                        </a:rPr>
                        <a:t>१०३७</a:t>
                      </a:r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b="1" u="none" strike="noStrike" dirty="0">
                          <a:effectLst/>
                          <a:cs typeface="Kalimati" panose="00000400000000000000" pitchFamily="2"/>
                        </a:rPr>
                        <a:t>७९५</a:t>
                      </a:r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b="1" u="none" strike="noStrike" dirty="0">
                          <a:effectLst/>
                          <a:cs typeface="Kalimati" panose="00000400000000000000" pitchFamily="2"/>
                        </a:rPr>
                        <a:t>५७</a:t>
                      </a:r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b="1" u="none" strike="noStrike" dirty="0">
                          <a:effectLst/>
                          <a:cs typeface="Kalimati" panose="00000400000000000000" pitchFamily="2"/>
                        </a:rPr>
                        <a:t>१५१</a:t>
                      </a:r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b="1" u="none" strike="noStrike" dirty="0">
                          <a:effectLst/>
                          <a:cs typeface="Kalimati" panose="00000400000000000000" pitchFamily="2"/>
                        </a:rPr>
                        <a:t>३३०७५८७</a:t>
                      </a:r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000" b="1" u="none" strike="noStrike" dirty="0">
                          <a:effectLst/>
                          <a:cs typeface="Kalimati" panose="00000400000000000000" pitchFamily="2"/>
                        </a:rPr>
                        <a:t>२३६२४८२</a:t>
                      </a:r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000" b="1" u="none" strike="noStrike" dirty="0">
                          <a:effectLst/>
                          <a:cs typeface="Kalimati" panose="00000400000000000000" pitchFamily="2"/>
                        </a:rPr>
                        <a:t>71.43%</a:t>
                      </a:r>
                      <a:endParaRPr lang="ne-NP" sz="10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3739" marR="3739" marT="3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57974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86CF92A-8917-7E56-17C5-C241AAF2D918}"/>
              </a:ext>
            </a:extLst>
          </p:cNvPr>
          <p:cNvSpPr txBox="1"/>
          <p:nvPr/>
        </p:nvSpPr>
        <p:spPr>
          <a:xfrm>
            <a:off x="7164288" y="9552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dirty="0" smtClean="0"/>
              <a:t>रकम रु हजारमा</a:t>
            </a:r>
            <a:endParaRPr lang="ne-NP" dirty="0"/>
          </a:p>
        </p:txBody>
      </p:sp>
    </p:spTree>
    <p:extLst>
      <p:ext uri="{BB962C8B-B14F-4D97-AF65-F5344CB8AC3E}">
        <p14:creationId xmlns:p14="http://schemas.microsoft.com/office/powerpoint/2010/main" val="14006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5003B1-A65F-9F7A-7AA8-8C7713F12988}"/>
              </a:ext>
            </a:extLst>
          </p:cNvPr>
          <p:cNvSpPr txBox="1"/>
          <p:nvPr/>
        </p:nvSpPr>
        <p:spPr>
          <a:xfrm>
            <a:off x="-18288" y="1052736"/>
            <a:ext cx="4590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ne-NP" sz="1800" b="1" u="none" strike="noStrike" dirty="0">
                <a:solidFill>
                  <a:srgbClr val="FF0000"/>
                </a:solidFill>
                <a:effectLst/>
                <a:cs typeface="Kalimati" panose="00000400000000000000" pitchFamily="2"/>
              </a:rPr>
              <a:t>13. बेरुजु फछयौट विवरण </a:t>
            </a:r>
            <a:endParaRPr lang="ne-NP" sz="1800" b="1" i="0" u="none" strike="noStrike" dirty="0">
              <a:solidFill>
                <a:srgbClr val="FF0000"/>
              </a:solidFill>
              <a:effectLst/>
              <a:latin typeface="Kalimati" panose="00000400000000000000" pitchFamily="2"/>
              <a:cs typeface="Kalimati" panose="00000400000000000000" pitchFamily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22990D-3F61-BA23-48D4-02340934A43C}"/>
              </a:ext>
            </a:extLst>
          </p:cNvPr>
          <p:cNvSpPr txBox="1"/>
          <p:nvPr/>
        </p:nvSpPr>
        <p:spPr>
          <a:xfrm>
            <a:off x="7308304" y="1844824"/>
            <a:ext cx="4614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sz="1800" b="1" i="0" u="none" strike="noStrike" dirty="0">
                <a:solidFill>
                  <a:srgbClr val="000000"/>
                </a:solidFill>
                <a:effectLst/>
                <a:latin typeface="Kalimati" panose="00000400000000000000" pitchFamily="2"/>
                <a:cs typeface="Kalimati" panose="00000400000000000000" pitchFamily="2"/>
              </a:rPr>
              <a:t>रकम रु. हजारमा</a:t>
            </a:r>
            <a:r>
              <a:rPr lang="ne-NP" dirty="0">
                <a:cs typeface="Kalimati" panose="00000400000000000000" pitchFamily="2"/>
              </a:rPr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EEF8659-936D-96D3-2C1F-F98657E8372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2214156"/>
          <a:ext cx="9143998" cy="34416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358">
                  <a:extLst>
                    <a:ext uri="{9D8B030D-6E8A-4147-A177-3AD203B41FA5}">
                      <a16:colId xmlns:a16="http://schemas.microsoft.com/office/drawing/2014/main" val="852341837"/>
                    </a:ext>
                  </a:extLst>
                </a:gridCol>
                <a:gridCol w="1059979">
                  <a:extLst>
                    <a:ext uri="{9D8B030D-6E8A-4147-A177-3AD203B41FA5}">
                      <a16:colId xmlns:a16="http://schemas.microsoft.com/office/drawing/2014/main" val="1653238552"/>
                    </a:ext>
                  </a:extLst>
                </a:gridCol>
                <a:gridCol w="1278013">
                  <a:extLst>
                    <a:ext uri="{9D8B030D-6E8A-4147-A177-3AD203B41FA5}">
                      <a16:colId xmlns:a16="http://schemas.microsoft.com/office/drawing/2014/main" val="1834784590"/>
                    </a:ext>
                  </a:extLst>
                </a:gridCol>
                <a:gridCol w="1499402">
                  <a:extLst>
                    <a:ext uri="{9D8B030D-6E8A-4147-A177-3AD203B41FA5}">
                      <a16:colId xmlns:a16="http://schemas.microsoft.com/office/drawing/2014/main" val="3529560888"/>
                    </a:ext>
                  </a:extLst>
                </a:gridCol>
                <a:gridCol w="986184">
                  <a:extLst>
                    <a:ext uri="{9D8B030D-6E8A-4147-A177-3AD203B41FA5}">
                      <a16:colId xmlns:a16="http://schemas.microsoft.com/office/drawing/2014/main" val="840543285"/>
                    </a:ext>
                  </a:extLst>
                </a:gridCol>
                <a:gridCol w="1086814">
                  <a:extLst>
                    <a:ext uri="{9D8B030D-6E8A-4147-A177-3AD203B41FA5}">
                      <a16:colId xmlns:a16="http://schemas.microsoft.com/office/drawing/2014/main" val="3019647914"/>
                    </a:ext>
                  </a:extLst>
                </a:gridCol>
                <a:gridCol w="825173">
                  <a:extLst>
                    <a:ext uri="{9D8B030D-6E8A-4147-A177-3AD203B41FA5}">
                      <a16:colId xmlns:a16="http://schemas.microsoft.com/office/drawing/2014/main" val="554820757"/>
                    </a:ext>
                  </a:extLst>
                </a:gridCol>
                <a:gridCol w="623912">
                  <a:extLst>
                    <a:ext uri="{9D8B030D-6E8A-4147-A177-3AD203B41FA5}">
                      <a16:colId xmlns:a16="http://schemas.microsoft.com/office/drawing/2014/main" val="2580484243"/>
                    </a:ext>
                  </a:extLst>
                </a:gridCol>
                <a:gridCol w="724542">
                  <a:extLst>
                    <a:ext uri="{9D8B030D-6E8A-4147-A177-3AD203B41FA5}">
                      <a16:colId xmlns:a16="http://schemas.microsoft.com/office/drawing/2014/main" val="2302161189"/>
                    </a:ext>
                  </a:extLst>
                </a:gridCol>
                <a:gridCol w="630621">
                  <a:extLst>
                    <a:ext uri="{9D8B030D-6E8A-4147-A177-3AD203B41FA5}">
                      <a16:colId xmlns:a16="http://schemas.microsoft.com/office/drawing/2014/main" val="1321507107"/>
                    </a:ext>
                  </a:extLst>
                </a:gridCol>
              </a:tblGrid>
              <a:tr h="4218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सि.न.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आ.व 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e-NP" sz="1400" b="1" u="none" strike="noStrike">
                          <a:effectLst/>
                          <a:cs typeface="Kalimati" panose="00000400000000000000" pitchFamily="2"/>
                        </a:rPr>
                        <a:t>बेरुजु रकम </a:t>
                      </a:r>
                      <a:endParaRPr lang="ne-NP" sz="14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e-NP" sz="1400" b="1" u="none" strike="noStrike">
                          <a:effectLst/>
                          <a:cs typeface="Kalimati" panose="00000400000000000000" pitchFamily="2"/>
                        </a:rPr>
                        <a:t>फर्छ्यौट रकम</a:t>
                      </a:r>
                      <a:endParaRPr lang="ne-NP" sz="14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e-NP" sz="1400" b="1" u="none" strike="noStrike">
                          <a:effectLst/>
                          <a:cs typeface="Kalimati" panose="00000400000000000000" pitchFamily="2"/>
                        </a:rPr>
                        <a:t>प्रगति(%)</a:t>
                      </a:r>
                      <a:endParaRPr lang="ne-NP" sz="14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e-NP" sz="1400" b="1" u="none" strike="noStrike">
                          <a:effectLst/>
                          <a:cs typeface="Kalimati" panose="00000400000000000000" pitchFamily="2"/>
                        </a:rPr>
                        <a:t>कैफियत </a:t>
                      </a:r>
                      <a:endParaRPr lang="ne-NP" sz="14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281981"/>
                  </a:ext>
                </a:extLst>
              </a:tr>
              <a:tr h="421887">
                <a:tc v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असुल गर्नुपर्ने 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नियमित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पेश्की 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असुल गर्नुपर्ने 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नियमित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पेश्की 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096574"/>
                  </a:ext>
                </a:extLst>
              </a:tr>
              <a:tr h="36915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२०७५/७६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६०५३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१५६६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३३६०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५८३०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४८४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57.51%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076252"/>
                  </a:ext>
                </a:extLst>
              </a:tr>
              <a:tr h="448253">
                <a:tc v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२०७६/७७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८६२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७९४६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१९५०९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६०८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२३००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10.27%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367127"/>
                  </a:ext>
                </a:extLst>
              </a:tr>
              <a:tr h="448253">
                <a:tc v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२०७७/७८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४११७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३७५७९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५४५०७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३३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५९५४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१०३००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16.93%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166654"/>
                  </a:ext>
                </a:extLst>
              </a:tr>
              <a:tr h="448253">
                <a:tc v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२०७८/७९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१०९२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३८६८९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२४९२१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७७७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२०६५३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33.12%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200008"/>
                  </a:ext>
                </a:extLst>
              </a:tr>
              <a:tr h="448253">
                <a:tc v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जम्मा </a:t>
                      </a:r>
                      <a:endParaRPr lang="ne-NP" sz="14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१२१२४</a:t>
                      </a:r>
                      <a:endParaRPr lang="ne-NP" sz="14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८५७८१</a:t>
                      </a:r>
                      <a:endParaRPr lang="ne-NP" sz="1400" b="1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७२४८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६४३९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13.98%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072725"/>
                  </a:ext>
                </a:extLst>
              </a:tr>
              <a:tr h="369150"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कुल जम्मा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९७९०५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१३६८७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e-N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9037" marR="9037" marT="9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3585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B8CDF9B-D4E5-9D4D-FCD6-53639BBD4858}"/>
              </a:ext>
            </a:extLst>
          </p:cNvPr>
          <p:cNvSpPr txBox="1"/>
          <p:nvPr/>
        </p:nvSpPr>
        <p:spPr>
          <a:xfrm>
            <a:off x="251520" y="587727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b="1" dirty="0">
                <a:cs typeface="Kalimati" panose="00000400000000000000" pitchFamily="2"/>
              </a:rPr>
              <a:t>बेरुजु रकम :- रु नौ </a:t>
            </a:r>
            <a:r>
              <a:rPr lang="ne-NP" b="1" dirty="0" smtClean="0">
                <a:cs typeface="Kalimati" panose="00000400000000000000" pitchFamily="2"/>
              </a:rPr>
              <a:t>करोड </a:t>
            </a:r>
            <a:r>
              <a:rPr lang="ne-NP" b="1" dirty="0">
                <a:cs typeface="Kalimati" panose="00000400000000000000" pitchFamily="2"/>
              </a:rPr>
              <a:t>उनान्सत्तरी लाख पाच हजार</a:t>
            </a:r>
          </a:p>
          <a:p>
            <a:r>
              <a:rPr lang="ne-NP" b="1" dirty="0">
                <a:cs typeface="Kalimati" panose="00000400000000000000" pitchFamily="2"/>
              </a:rPr>
              <a:t>फर्छ्यौट रकम :- रु एक </a:t>
            </a:r>
            <a:r>
              <a:rPr lang="ne-NP" b="1" dirty="0" smtClean="0">
                <a:cs typeface="Kalimati" panose="00000400000000000000" pitchFamily="2"/>
              </a:rPr>
              <a:t>करोड </a:t>
            </a:r>
            <a:r>
              <a:rPr lang="ne-NP" b="1" dirty="0">
                <a:cs typeface="Kalimati" panose="00000400000000000000" pitchFamily="2"/>
              </a:rPr>
              <a:t>छतीस लाख सतासी हजार</a:t>
            </a:r>
          </a:p>
        </p:txBody>
      </p:sp>
      <p:pic>
        <p:nvPicPr>
          <p:cNvPr id="7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32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71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7F8A1BE-AE15-430F-8175-4140252E64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4282" y="1844824"/>
          <a:ext cx="8715436" cy="2999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266">
                  <a:extLst>
                    <a:ext uri="{9D8B030D-6E8A-4147-A177-3AD203B41FA5}">
                      <a16:colId xmlns:a16="http://schemas.microsoft.com/office/drawing/2014/main" val="3146742537"/>
                    </a:ext>
                  </a:extLst>
                </a:gridCol>
                <a:gridCol w="954955">
                  <a:extLst>
                    <a:ext uri="{9D8B030D-6E8A-4147-A177-3AD203B41FA5}">
                      <a16:colId xmlns:a16="http://schemas.microsoft.com/office/drawing/2014/main" val="4007837087"/>
                    </a:ext>
                  </a:extLst>
                </a:gridCol>
                <a:gridCol w="1459431">
                  <a:extLst>
                    <a:ext uri="{9D8B030D-6E8A-4147-A177-3AD203B41FA5}">
                      <a16:colId xmlns:a16="http://schemas.microsoft.com/office/drawing/2014/main" val="3347658456"/>
                    </a:ext>
                  </a:extLst>
                </a:gridCol>
                <a:gridCol w="1358275">
                  <a:extLst>
                    <a:ext uri="{9D8B030D-6E8A-4147-A177-3AD203B41FA5}">
                      <a16:colId xmlns:a16="http://schemas.microsoft.com/office/drawing/2014/main" val="4116000688"/>
                    </a:ext>
                  </a:extLst>
                </a:gridCol>
                <a:gridCol w="1025693">
                  <a:extLst>
                    <a:ext uri="{9D8B030D-6E8A-4147-A177-3AD203B41FA5}">
                      <a16:colId xmlns:a16="http://schemas.microsoft.com/office/drawing/2014/main" val="4120650791"/>
                    </a:ext>
                  </a:extLst>
                </a:gridCol>
                <a:gridCol w="954955">
                  <a:extLst>
                    <a:ext uri="{9D8B030D-6E8A-4147-A177-3AD203B41FA5}">
                      <a16:colId xmlns:a16="http://schemas.microsoft.com/office/drawing/2014/main" val="1149407426"/>
                    </a:ext>
                  </a:extLst>
                </a:gridCol>
                <a:gridCol w="966744">
                  <a:extLst>
                    <a:ext uri="{9D8B030D-6E8A-4147-A177-3AD203B41FA5}">
                      <a16:colId xmlns:a16="http://schemas.microsoft.com/office/drawing/2014/main" val="1321135995"/>
                    </a:ext>
                  </a:extLst>
                </a:gridCol>
                <a:gridCol w="981481">
                  <a:extLst>
                    <a:ext uri="{9D8B030D-6E8A-4147-A177-3AD203B41FA5}">
                      <a16:colId xmlns:a16="http://schemas.microsoft.com/office/drawing/2014/main" val="2271465481"/>
                    </a:ext>
                  </a:extLst>
                </a:gridCol>
                <a:gridCol w="636636">
                  <a:extLst>
                    <a:ext uri="{9D8B030D-6E8A-4147-A177-3AD203B41FA5}">
                      <a16:colId xmlns:a16="http://schemas.microsoft.com/office/drawing/2014/main" val="808569331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क्र.सं.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राजश्व ख.शि.नं.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राजश्व शीर्षक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शहरी बिकाश तथा भवन कार्यालय सिन्धुली</a:t>
                      </a:r>
                      <a:endParaRPr lang="ne-NP" sz="14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शहरी बिकाश तथा भवन कार्यालय नुवाकोट</a:t>
                      </a:r>
                      <a:endParaRPr lang="ne-NP" sz="14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शहरी बिकाश तथा भवन कार्यालय काभ्रे</a:t>
                      </a:r>
                      <a:endParaRPr lang="ne-NP" sz="14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शहरी बिकाश तथा भवन कार्यालय काठमाडौँ</a:t>
                      </a:r>
                      <a:endParaRPr lang="ne-NP" sz="14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शहरी बिकाश तथा भवन कार्यालय मकवानपुर</a:t>
                      </a:r>
                      <a:endParaRPr lang="ne-NP" sz="14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जम्मा</a:t>
                      </a:r>
                      <a:endParaRPr lang="ne-NP" sz="14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719611"/>
                  </a:ext>
                </a:extLst>
              </a:tr>
              <a:tr h="1038367">
                <a:tc>
                  <a:txBody>
                    <a:bodyPr/>
                    <a:lstStyle/>
                    <a:p>
                      <a:pPr algn="ctr" fontAlgn="t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1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352" marR="8352" marT="83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१४२२९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352" marR="8352" marT="83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अन्य प्रशासनिक शुल्क 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८५९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352" marR="8352" marT="83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४४८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352" marR="8352" marT="83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१७११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352" marR="8352" marT="83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४२९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352" marR="8352" marT="83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२२१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352" marR="8352" marT="83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३६६८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8352" marR="8352" marT="83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247516"/>
                  </a:ext>
                </a:extLst>
              </a:tr>
              <a:tr h="346123">
                <a:tc>
                  <a:txBody>
                    <a:bodyPr/>
                    <a:lstStyle/>
                    <a:p>
                      <a:pPr algn="ctr" fontAlgn="t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2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352" marR="8352" marT="83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१५१११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352" marR="8352" marT="83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u="none" strike="noStrike">
                          <a:effectLst/>
                          <a:cs typeface="Kalimati" panose="00000400000000000000" pitchFamily="2"/>
                        </a:rPr>
                        <a:t>बेरुजु</a:t>
                      </a:r>
                      <a:endParaRPr lang="ne-NP" sz="14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४५७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352" marR="8352" marT="83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५१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352" marR="8352" marT="83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४५९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352" marR="8352" marT="83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७९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352" marR="8352" marT="83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५१८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352" marR="8352" marT="83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१५६४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8352" marR="8352" marT="83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523761"/>
                  </a:ext>
                </a:extLst>
              </a:tr>
              <a:tr h="534916">
                <a:tc>
                  <a:txBody>
                    <a:bodyPr/>
                    <a:lstStyle/>
                    <a:p>
                      <a:pPr algn="ctr" fontAlgn="b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8352" marR="8352" marT="83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8352" marR="8352" marT="83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कुल जम्मा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8352" marR="8352" marT="8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१३१६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352" marR="8352" marT="83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४९९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352" marR="8352" marT="83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२१७०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352" marR="8352" marT="83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५०८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352" marR="8352" marT="83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७३९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8352" marR="8352" marT="83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400" b="1" u="none" strike="noStrike" dirty="0">
                          <a:effectLst/>
                          <a:cs typeface="Kalimati" panose="00000400000000000000" pitchFamily="2"/>
                        </a:rPr>
                        <a:t>५२३२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Mangal" panose="02040503050203030202" pitchFamily="18" charset="0"/>
                        <a:cs typeface="Kalimati" panose="00000400000000000000" pitchFamily="2"/>
                      </a:endParaRPr>
                    </a:p>
                  </a:txBody>
                  <a:tcPr marL="8352" marR="8352" marT="83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89839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C50173-01B0-B994-E3C0-6269C8D539C4}"/>
              </a:ext>
            </a:extLst>
          </p:cNvPr>
          <p:cNvSpPr txBox="1"/>
          <p:nvPr/>
        </p:nvSpPr>
        <p:spPr>
          <a:xfrm>
            <a:off x="0" y="126876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b="1" dirty="0">
                <a:solidFill>
                  <a:srgbClr val="FF0000"/>
                </a:solidFill>
                <a:cs typeface="Kalimati" panose="00000400000000000000" pitchFamily="2"/>
              </a:rPr>
              <a:t>१४. संकलन भएको राजस्व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13AD50-C014-36CC-C692-DB5F13BB9300}"/>
              </a:ext>
            </a:extLst>
          </p:cNvPr>
          <p:cNvSpPr txBox="1"/>
          <p:nvPr/>
        </p:nvSpPr>
        <p:spPr>
          <a:xfrm>
            <a:off x="6588224" y="1484784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b="1" dirty="0">
                <a:cs typeface="Kalimati" panose="00000400000000000000" pitchFamily="2"/>
              </a:rPr>
              <a:t>रकम रु हजारमा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5618E-D25D-E878-4515-9A2D804D5FC9}"/>
              </a:ext>
            </a:extLst>
          </p:cNvPr>
          <p:cNvSpPr txBox="1"/>
          <p:nvPr/>
        </p:nvSpPr>
        <p:spPr>
          <a:xfrm>
            <a:off x="179512" y="537321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b="1" dirty="0">
                <a:cs typeface="Kalimati" panose="00000400000000000000" pitchFamily="2"/>
              </a:rPr>
              <a:t>राजस्व संकलन :- रु बाउन्न लाख बत्तीस हजार </a:t>
            </a:r>
          </a:p>
        </p:txBody>
      </p:sp>
      <p:pic>
        <p:nvPicPr>
          <p:cNvPr id="6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32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528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9E5D95-54A9-47B8-A6AF-20CB3B3E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5E59-12D4-41CF-BED3-DBBCBB25C98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89" y="0"/>
            <a:ext cx="6531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Presentation1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3318"/>
            <a:ext cx="6531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48568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000" b="1" dirty="0" smtClean="0">
                <a:cs typeface="Kalimati" panose="00000400000000000000" pitchFamily="2"/>
              </a:rPr>
              <a:t>मन्त्रालय मातहत निकायहरुबाट योजना कार्यान्वयनमा देखिएका </a:t>
            </a:r>
            <a:r>
              <a:rPr lang="ne-NP" sz="2000" b="1" dirty="0" smtClean="0">
                <a:cs typeface="Kalimati" panose="00000400000000000000" pitchFamily="2"/>
              </a:rPr>
              <a:t>समस्याहरु</a:t>
            </a:r>
            <a:r>
              <a:rPr lang="ne-NP" sz="2000" dirty="0" smtClean="0">
                <a:cs typeface="Kalimati" panose="00000400000000000000" pitchFamily="2"/>
              </a:rPr>
              <a:t> </a:t>
            </a:r>
            <a:endParaRPr lang="en-US" sz="2000" dirty="0">
              <a:cs typeface="Kalimati" panose="00000400000000000000" pitchFamily="2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0B619ED-9D31-36AE-6DD2-ED8EAFE1A55C}"/>
              </a:ext>
            </a:extLst>
          </p:cNvPr>
          <p:cNvSpPr txBox="1">
            <a:spLocks/>
          </p:cNvSpPr>
          <p:nvPr/>
        </p:nvSpPr>
        <p:spPr>
          <a:xfrm>
            <a:off x="313185" y="1247680"/>
            <a:ext cx="8536173" cy="519935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ne-NP" sz="3800" kern="100" dirty="0" smtClean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नयाँ ट्रयाक निर्माण गर्ने वा नगर्ने सम्बन्धमा | नयाँ ट्रयाक निर्माण गर्दा वन   क्षेत्र पर्ने स्थानमा आवश्यक वातावरणीय अध्ययन सम्बन्धमा </a:t>
            </a:r>
            <a:endParaRPr lang="en-US" sz="3800" kern="100" dirty="0" smtClean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3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Individual Consultant (Road Engineer/Technical Officer)</a:t>
            </a:r>
            <a:r>
              <a:rPr lang="en-US" sz="3800" kern="100" dirty="0" smtClean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ne-NP" sz="3800" kern="100" dirty="0" smtClean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हरुको म्याद थप सम्बन्धमा</a:t>
            </a:r>
            <a:endParaRPr lang="en-US" sz="3800" kern="100" dirty="0" smtClean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ne-NP" sz="3800" kern="100" dirty="0" smtClean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करार/ज्यालादारी मा प्राविधिकहरुको म्याद थप/निरन्तरता सम्बन्धमा </a:t>
            </a:r>
            <a:r>
              <a:rPr lang="en-US" sz="3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(Performance Evaluation)</a:t>
            </a:r>
            <a:r>
              <a:rPr lang="en-US" sz="3800" kern="100" dirty="0" smtClean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ne-NP" sz="3800" kern="100" dirty="0" smtClean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सम्बन्धमा  </a:t>
            </a:r>
            <a:endParaRPr lang="en-US" sz="3800" kern="100" dirty="0" smtClean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ne-NP" sz="3800" kern="100" dirty="0" smtClean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ठूला बहुवर्शीय योजनाहरुको अपेक्षित प्रगति हुन नसकेको सम्बन्धमा </a:t>
            </a:r>
            <a:endParaRPr lang="en-US" sz="3800" kern="100" dirty="0" smtClean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ne-NP" sz="3800" kern="100" dirty="0" smtClean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ठेक्का व्यवस्थापन पश्चातको निर्माणस्थल विवाद सम्बन्धमा </a:t>
            </a:r>
            <a:endParaRPr lang="en-US" sz="3800" kern="100" dirty="0" smtClean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ne-NP" sz="3800" kern="100" dirty="0" smtClean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निर्माण कार्यको खरिद व्यवस्थापन सम्बन्धमा (ठेक्का/उपभोक्ता समिति)</a:t>
            </a:r>
            <a:endParaRPr lang="en-US" sz="3800" kern="100" dirty="0" smtClean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ne-NP" sz="3800" kern="100" dirty="0" smtClean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उपभोक्ता समितिद्वारा गरिने निर्माण कार्यको कार्यविधि/मापदण्ड सम्बन्धमा </a:t>
            </a:r>
            <a:endParaRPr lang="en-US" sz="3800" kern="100" dirty="0" smtClean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</a:pPr>
            <a:r>
              <a:rPr lang="ne-NP" sz="3800" kern="100" dirty="0" smtClean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निर्माण स्थलको एकिन गर्ने सम्बन्धमा </a:t>
            </a:r>
            <a:endParaRPr lang="en-US" sz="3800" kern="100" dirty="0" smtClean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5E59-12D4-41CF-BED3-DBBCBB25C98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84970" y="300335"/>
            <a:ext cx="7920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400" b="1" dirty="0" smtClean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कार्यालय/निकाय अनुसारको विवरण (</a:t>
            </a:r>
            <a:r>
              <a:rPr lang="ne-NP" sz="2400" b="1" dirty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रु. हजारमा</a:t>
            </a:r>
            <a:r>
              <a:rPr lang="ne-NP" sz="2400" b="1" dirty="0" smtClean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)</a:t>
            </a:r>
          </a:p>
        </p:txBody>
      </p:sp>
      <p:pic>
        <p:nvPicPr>
          <p:cNvPr id="7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89" y="0"/>
            <a:ext cx="6531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Presentation1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3318"/>
            <a:ext cx="6531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38200" y="675695"/>
            <a:ext cx="85680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000" b="1" dirty="0" smtClean="0">
                <a:cs typeface="Kalimati" panose="00000400000000000000" pitchFamily="2"/>
              </a:rPr>
              <a:t>							रकम रु. लाखमा   </a:t>
            </a:r>
            <a:endParaRPr lang="en-US" sz="1000" b="1" dirty="0">
              <a:cs typeface="Kalimati" panose="00000400000000000000" pitchFamily="2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645524"/>
              </p:ext>
            </p:extLst>
          </p:nvPr>
        </p:nvGraphicFramePr>
        <p:xfrm>
          <a:off x="152399" y="950341"/>
          <a:ext cx="8839201" cy="4348825"/>
        </p:xfrm>
        <a:graphic>
          <a:graphicData uri="http://schemas.openxmlformats.org/drawingml/2006/table">
            <a:tbl>
              <a:tblPr/>
              <a:tblGrid>
                <a:gridCol w="454900">
                  <a:extLst>
                    <a:ext uri="{9D8B030D-6E8A-4147-A177-3AD203B41FA5}">
                      <a16:colId xmlns:a16="http://schemas.microsoft.com/office/drawing/2014/main" val="1653442510"/>
                    </a:ext>
                  </a:extLst>
                </a:gridCol>
                <a:gridCol w="2669301">
                  <a:extLst>
                    <a:ext uri="{9D8B030D-6E8A-4147-A177-3AD203B41FA5}">
                      <a16:colId xmlns:a16="http://schemas.microsoft.com/office/drawing/2014/main" val="308692824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84100603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60363763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2565684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329974013"/>
                    </a:ext>
                  </a:extLst>
                </a:gridCol>
                <a:gridCol w="802500">
                  <a:extLst>
                    <a:ext uri="{9D8B030D-6E8A-4147-A177-3AD203B41FA5}">
                      <a16:colId xmlns:a16="http://schemas.microsoft.com/office/drawing/2014/main" val="270370498"/>
                    </a:ext>
                  </a:extLst>
                </a:gridCol>
                <a:gridCol w="645300">
                  <a:extLst>
                    <a:ext uri="{9D8B030D-6E8A-4147-A177-3AD203B41FA5}">
                      <a16:colId xmlns:a16="http://schemas.microsoft.com/office/drawing/2014/main" val="88874599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27969114"/>
                    </a:ext>
                  </a:extLst>
                </a:gridCol>
              </a:tblGrid>
              <a:tr h="42125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सि.नं</a:t>
                      </a:r>
                    </a:p>
                  </a:txBody>
                  <a:tcPr marL="5938" marR="5938" marT="5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कार्यालय/निकाय</a:t>
                      </a:r>
                    </a:p>
                  </a:txBody>
                  <a:tcPr marL="5938" marR="5938" marT="5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पुँजीगत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चालु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कुल</a:t>
                      </a:r>
                    </a:p>
                  </a:txBody>
                  <a:tcPr marL="5938" marR="5938" marT="5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419622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बजेट</a:t>
                      </a:r>
                    </a:p>
                  </a:txBody>
                  <a:tcPr marL="5938" marR="5938" marT="5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खर्च</a:t>
                      </a:r>
                    </a:p>
                  </a:txBody>
                  <a:tcPr marL="5938" marR="5938" marT="5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खर्च प्रतिशत</a:t>
                      </a:r>
                    </a:p>
                  </a:txBody>
                  <a:tcPr marL="5938" marR="5938" marT="5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बजेट</a:t>
                      </a:r>
                    </a:p>
                  </a:txBody>
                  <a:tcPr marL="5938" marR="5938" marT="5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खर्च</a:t>
                      </a:r>
                    </a:p>
                  </a:txBody>
                  <a:tcPr marL="5938" marR="5938" marT="5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खर्च प्रतिशत</a:t>
                      </a:r>
                    </a:p>
                  </a:txBody>
                  <a:tcPr marL="5938" marR="5938" marT="5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821143"/>
                  </a:ext>
                </a:extLst>
              </a:tr>
              <a:tr h="599704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पूर्वाधार विकास कार्यालय, रामेछाप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9228.04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7455.18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80.79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190.11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139.84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७३.५६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80.64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438063"/>
                  </a:ext>
                </a:extLst>
              </a:tr>
              <a:tr h="599704"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८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पूर्वाधार विकास कार्यालय, नुवाकोट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19283.44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13586.01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70.45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203.53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149.58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७३.४९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70.49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847539"/>
                  </a:ext>
                </a:extLst>
              </a:tr>
              <a:tr h="599704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9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प्रादेशिक सडक डिभिजन कार्यालय, धादिंग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24074.68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12992.45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53.97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260.52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150.79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५७.८८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54.01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398540"/>
                  </a:ext>
                </a:extLst>
              </a:tr>
              <a:tr h="599704"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१०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प्रादेशिक सडक डिभिजन कार्यालय, सिन्धुली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11145.29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8307.81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74.54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275.10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179.43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६५.२३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74.32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995469"/>
                  </a:ext>
                </a:extLst>
              </a:tr>
              <a:tr h="599704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11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प्रदेश राजधानी पूर्वधार विकास विशेष आयोजना,हेटौडा,नेपाल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7669.31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3199.90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41.72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196.37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55.04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२८.०३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41.38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523511"/>
                  </a:ext>
                </a:extLst>
              </a:tr>
              <a:tr h="31944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(क) सडक पूर्वाधारतर्फ जम्मा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18,19,01.77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12,74,85.85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70.08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21,52.23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15,35.17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७१.३३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70.10</a:t>
                      </a:r>
                    </a:p>
                  </a:txBody>
                  <a:tcPr marL="5938" marR="5938" marT="5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69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4287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9E5D95-54A9-47B8-A6AF-20CB3B3E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5E59-12D4-41CF-BED3-DBBCBB25C983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89" y="0"/>
            <a:ext cx="6531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Presentation1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3318"/>
            <a:ext cx="6531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6313" y="501404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000" b="1" dirty="0" smtClean="0">
                <a:cs typeface="Kalimati" panose="00000400000000000000" pitchFamily="2"/>
              </a:rPr>
              <a:t>मन्त्रालय मातहत निकायहरुबाट योजना कार्यान्वयनमा देखिएका </a:t>
            </a:r>
            <a:r>
              <a:rPr lang="ne-NP" sz="2000" b="1" dirty="0" smtClean="0">
                <a:cs typeface="Kalimati" panose="00000400000000000000" pitchFamily="2"/>
              </a:rPr>
              <a:t>समस्याहरु</a:t>
            </a:r>
            <a:r>
              <a:rPr lang="ne-NP" sz="2000" dirty="0" smtClean="0">
                <a:cs typeface="Kalimati" panose="00000400000000000000" pitchFamily="2"/>
              </a:rPr>
              <a:t> </a:t>
            </a:r>
            <a:endParaRPr lang="en-US" sz="2000" dirty="0">
              <a:cs typeface="Kalimati" panose="00000400000000000000" pitchFamily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827" y="1160110"/>
            <a:ext cx="8612373" cy="379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e-NP" kern="1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अधुरा सामुदायिक तथा अन्य भवनका योजनाहरु सम्बन्धमा 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85750" marR="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e-NP" kern="1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निर्माण कार्यको गुणस्तर सम्बन्धमा 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85750" marR="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e-NP" kern="1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बहुवर्शीय योजना (सडक/भवन) को छनौट तथा प्रस्ताव गर्ने समयसिमा सम्बन्धमा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85750" marR="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e-NP" kern="1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बहुवर्शीय योजनाहरुको (सडक/भवन) हरुको </a:t>
            </a: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Size/Thresh hold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ne-NP" kern="1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सम्बन्धमा 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85750" marR="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e-NP" kern="1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निर्माण कार्यको कार्यविधि एकरुपता नभएको सम्बन्धमा 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85750" marR="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e-NP" kern="1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कार्यक्रम संशोधन (आर्थिक वर्षको अन्त्यसम्म नाम/ठेगाना संशोधन गर्नुपर्ने) सम्बन्धमा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85750" marR="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PLBRSU </a:t>
            </a:r>
            <a:r>
              <a:rPr lang="ne-NP" kern="1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बाट </a:t>
            </a: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Bridge Design Review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ne-NP" kern="1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गर्न अत्यधिक समय लाग्ने गरेकोले प्रगतिमा असार गरेको 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85750" marR="0" lvl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PTAP </a:t>
            </a:r>
            <a:r>
              <a:rPr lang="ne-NP" kern="1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बाट प्राप्त हुनुपर्ने </a:t>
            </a: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Support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ne-NP" kern="1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सम्बन्धमा  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9E5D95-54A9-47B8-A6AF-20CB3B3E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5E59-12D4-41CF-BED3-DBBCBB25C983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89" y="0"/>
            <a:ext cx="6531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Presentation1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3318"/>
            <a:ext cx="6531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6827" y="282746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000" b="1" dirty="0" smtClean="0">
                <a:cs typeface="Kalimati" panose="00000400000000000000" pitchFamily="2"/>
              </a:rPr>
              <a:t>मन्त्रालयको प्रयास  </a:t>
            </a:r>
            <a:r>
              <a:rPr lang="ne-NP" sz="2000" dirty="0" smtClean="0">
                <a:cs typeface="Kalimati" panose="00000400000000000000" pitchFamily="2"/>
              </a:rPr>
              <a:t> </a:t>
            </a:r>
            <a:endParaRPr lang="en-US" sz="2000" dirty="0">
              <a:cs typeface="Kalimati" panose="00000400000000000000" pitchFamily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693075"/>
            <a:ext cx="8459973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q"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PTMP Guidelines</a:t>
            </a:r>
            <a:r>
              <a:rPr lang="ne-NP" sz="2000" kern="1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/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PTMP</a:t>
            </a:r>
            <a:r>
              <a:rPr lang="ne-NP" sz="2000" kern="1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तयारि   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85750" marR="0" lvl="0" indent="-2857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q"/>
            </a:pPr>
            <a:r>
              <a:rPr lang="ne-NP" sz="2000" kern="1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भवन नीति/शहरी नीति/सरकारी कार्यालय तथा पदाधिकारी को लागि 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Space Standard </a:t>
            </a:r>
            <a:r>
              <a:rPr lang="ne-NP" sz="2000" kern="1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निर्माण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Kalimati" panose="00000400000000000000" pitchFamily="2"/>
            </a:endParaRPr>
          </a:p>
          <a:p>
            <a:pPr marL="285750" marR="0" lvl="0" indent="-2857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q"/>
            </a:pPr>
            <a:r>
              <a:rPr lang="ne-NP" sz="2000" kern="1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प्रदेश जनता आवाश कार्यविधि संशोधन  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85750" marR="0" lvl="0" indent="-2857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q"/>
            </a:pPr>
            <a:r>
              <a:rPr lang="en-US" sz="2000" kern="100" dirty="0" smtClean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PIMS </a:t>
            </a:r>
            <a:r>
              <a:rPr lang="ne-NP" sz="2000" kern="100" dirty="0" smtClean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तयार </a:t>
            </a:r>
            <a:r>
              <a:rPr lang="ne-NP" sz="2000" kern="1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गरिएको 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85750" marR="0" lvl="0" indent="-2857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q"/>
            </a:pPr>
            <a:r>
              <a:rPr lang="ne-NP" sz="2000" kern="1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मर्मत सम्भार निर्देशिका स्वीकृति 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85750" marR="0" lvl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Road Design Standard </a:t>
            </a:r>
            <a:r>
              <a:rPr lang="ne-NP" sz="2000" kern="100" dirty="0" smtClean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स्वीकृति</a:t>
            </a:r>
          </a:p>
          <a:p>
            <a:pPr marL="285750" marR="0" lvl="0" indent="-28575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</a:pPr>
            <a:r>
              <a:rPr lang="ne-NP" sz="2000" kern="100" dirty="0" smtClean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विकास समस्या समाधान समितिहरु (मन्त्रालयस्तर/प्रदेशस्तर/राष्ट्रियस्तर) मा समस्याहरु  उपर छलफल  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0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9E5D95-54A9-47B8-A6AF-20CB3B3E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5E59-12D4-41CF-BED3-DBBCBB25C983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4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89" y="0"/>
            <a:ext cx="6531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Presentation1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3318"/>
            <a:ext cx="6531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38660" y="24384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8800" b="1" dirty="0" smtClean="0">
                <a:solidFill>
                  <a:srgbClr val="FF0000"/>
                </a:solidFill>
                <a:cs typeface="Kalimati" panose="00000400000000000000" pitchFamily="2"/>
              </a:rPr>
              <a:t>धन्यवाद</a:t>
            </a:r>
            <a:r>
              <a:rPr lang="ne-NP" sz="4800" b="1" dirty="0" smtClean="0">
                <a:solidFill>
                  <a:srgbClr val="FF0000"/>
                </a:solidFill>
                <a:cs typeface="Kalimati" panose="00000400000000000000" pitchFamily="2"/>
              </a:rPr>
              <a:t> </a:t>
            </a:r>
            <a:r>
              <a:rPr lang="ne-NP" sz="3200" b="1" dirty="0" smtClean="0">
                <a:cs typeface="Kalimati" panose="00000400000000000000" pitchFamily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85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5E59-12D4-41CF-BED3-DBBCBB25C98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84970" y="300335"/>
            <a:ext cx="7920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400" b="1" dirty="0" smtClean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कार्यालय/निकाय अनुसारको विवरण (</a:t>
            </a:r>
            <a:r>
              <a:rPr lang="ne-NP" sz="2400" b="1" dirty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रु. हजारमा</a:t>
            </a:r>
            <a:r>
              <a:rPr lang="ne-NP" sz="2400" b="1" dirty="0" smtClean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)</a:t>
            </a:r>
          </a:p>
        </p:txBody>
      </p:sp>
      <p:pic>
        <p:nvPicPr>
          <p:cNvPr id="7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89" y="0"/>
            <a:ext cx="6531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Presentation1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3318"/>
            <a:ext cx="6531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38200" y="675695"/>
            <a:ext cx="85680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000" b="1" dirty="0" smtClean="0">
                <a:cs typeface="Kalimati" panose="00000400000000000000" pitchFamily="2"/>
              </a:rPr>
              <a:t>							रकम रु. लाखमा   </a:t>
            </a:r>
            <a:endParaRPr lang="en-US" sz="1000" b="1" dirty="0">
              <a:cs typeface="Kalimati" panose="00000400000000000000" pitchFamily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280803"/>
              </p:ext>
            </p:extLst>
          </p:nvPr>
        </p:nvGraphicFramePr>
        <p:xfrm>
          <a:off x="228601" y="1062335"/>
          <a:ext cx="8676431" cy="5186065"/>
        </p:xfrm>
        <a:graphic>
          <a:graphicData uri="http://schemas.openxmlformats.org/drawingml/2006/table">
            <a:tbl>
              <a:tblPr/>
              <a:tblGrid>
                <a:gridCol w="509345">
                  <a:extLst>
                    <a:ext uri="{9D8B030D-6E8A-4147-A177-3AD203B41FA5}">
                      <a16:colId xmlns:a16="http://schemas.microsoft.com/office/drawing/2014/main" val="3542411652"/>
                    </a:ext>
                  </a:extLst>
                </a:gridCol>
                <a:gridCol w="2005254">
                  <a:extLst>
                    <a:ext uri="{9D8B030D-6E8A-4147-A177-3AD203B41FA5}">
                      <a16:colId xmlns:a16="http://schemas.microsoft.com/office/drawing/2014/main" val="37989643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0561731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23623608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9814179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99065195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866466816"/>
                    </a:ext>
                  </a:extLst>
                </a:gridCol>
                <a:gridCol w="764341">
                  <a:extLst>
                    <a:ext uri="{9D8B030D-6E8A-4147-A177-3AD203B41FA5}">
                      <a16:colId xmlns:a16="http://schemas.microsoft.com/office/drawing/2014/main" val="1594970228"/>
                    </a:ext>
                  </a:extLst>
                </a:gridCol>
                <a:gridCol w="825491">
                  <a:extLst>
                    <a:ext uri="{9D8B030D-6E8A-4147-A177-3AD203B41FA5}">
                      <a16:colId xmlns:a16="http://schemas.microsoft.com/office/drawing/2014/main" val="3027845530"/>
                    </a:ext>
                  </a:extLst>
                </a:gridCol>
              </a:tblGrid>
              <a:tr h="26925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सि.नं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कार्यालय/निकाय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पुँजीगत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चालु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कुल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131159"/>
                  </a:ext>
                </a:extLst>
              </a:tr>
              <a:tr h="619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बजेट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खर्च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खर्च प्रतिशत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बजेट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खर्च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खर्च प्रतिशत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31737"/>
                  </a:ext>
                </a:extLst>
              </a:tr>
              <a:tr h="6393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12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शहरी विकास तथा भवन कार्यालय,  सिन्धुली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2842.74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2449.66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86.17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223.98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121.10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५४.०७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83.83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90005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13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शहरी विकास तथा भवन कार्यालय,काभ्रे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4538.67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4045.47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89.13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189.02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156.00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८२.५३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88.87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82375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14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शहरी विकास तथा भवन कार्यालय,नुवाकोट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2604.91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2143.97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82.30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261.13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135.13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५१.७५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79.52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09876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15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शहरी विकास तथा भवन कार्यालय,काठमाडौँ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10910.00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7344.98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67.32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210.74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180.98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८५.८८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67.67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22122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16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शहरी विकास तथा भवन कार्यालय,मकवानपुर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12120.20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7691.18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63.46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326.15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204.51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६२.७०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63.44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66443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(ख) भवन,आवास तथा शहरी पूर्वाधारतर्फ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3,30,16.52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2,36,75.26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71.71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12,11.02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7,97.72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६५.८७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71.50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90871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कुल जम्मा 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21,59,10.90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15,09,94.82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69.93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39,78.86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27,23.77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68.46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69.91</a:t>
                      </a:r>
                    </a:p>
                  </a:txBody>
                  <a:tcPr marL="6262" marR="6262" marT="62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68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7716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5E59-12D4-41CF-BED3-DBBCBB25C98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84970" y="300335"/>
            <a:ext cx="7920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400" b="1" dirty="0" smtClean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बार्षिक प्रगति अनुसारको </a:t>
            </a:r>
            <a:r>
              <a:rPr lang="en-US" sz="2400" b="1" dirty="0" smtClean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Ranking</a:t>
            </a:r>
            <a:endParaRPr lang="ne-NP" sz="2400" b="1" dirty="0" smtClean="0">
              <a:solidFill>
                <a:srgbClr val="FF0000"/>
              </a:solidFill>
              <a:latin typeface="Nirmala UI" pitchFamily="34" charset="0"/>
              <a:cs typeface="Kalimati" pitchFamily="2"/>
            </a:endParaRPr>
          </a:p>
        </p:txBody>
      </p:sp>
      <p:pic>
        <p:nvPicPr>
          <p:cNvPr id="7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89" y="0"/>
            <a:ext cx="6531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Presentation1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3318"/>
            <a:ext cx="6531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248177"/>
              </p:ext>
            </p:extLst>
          </p:nvPr>
        </p:nvGraphicFramePr>
        <p:xfrm>
          <a:off x="381001" y="762007"/>
          <a:ext cx="8524030" cy="5594344"/>
        </p:xfrm>
        <a:graphic>
          <a:graphicData uri="http://schemas.openxmlformats.org/drawingml/2006/table">
            <a:tbl>
              <a:tblPr/>
              <a:tblGrid>
                <a:gridCol w="518854">
                  <a:extLst>
                    <a:ext uri="{9D8B030D-6E8A-4147-A177-3AD203B41FA5}">
                      <a16:colId xmlns:a16="http://schemas.microsoft.com/office/drawing/2014/main" val="2536512224"/>
                    </a:ext>
                  </a:extLst>
                </a:gridCol>
                <a:gridCol w="3409612">
                  <a:extLst>
                    <a:ext uri="{9D8B030D-6E8A-4147-A177-3AD203B41FA5}">
                      <a16:colId xmlns:a16="http://schemas.microsoft.com/office/drawing/2014/main" val="325935010"/>
                    </a:ext>
                  </a:extLst>
                </a:gridCol>
                <a:gridCol w="1334196">
                  <a:extLst>
                    <a:ext uri="{9D8B030D-6E8A-4147-A177-3AD203B41FA5}">
                      <a16:colId xmlns:a16="http://schemas.microsoft.com/office/drawing/2014/main" val="2560950042"/>
                    </a:ext>
                  </a:extLst>
                </a:gridCol>
                <a:gridCol w="1630684">
                  <a:extLst>
                    <a:ext uri="{9D8B030D-6E8A-4147-A177-3AD203B41FA5}">
                      <a16:colId xmlns:a16="http://schemas.microsoft.com/office/drawing/2014/main" val="1546412755"/>
                    </a:ext>
                  </a:extLst>
                </a:gridCol>
                <a:gridCol w="1630684">
                  <a:extLst>
                    <a:ext uri="{9D8B030D-6E8A-4147-A177-3AD203B41FA5}">
                      <a16:colId xmlns:a16="http://schemas.microsoft.com/office/drawing/2014/main" val="409526929"/>
                    </a:ext>
                  </a:extLst>
                </a:gridCol>
              </a:tblGrid>
              <a:tr h="235770"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सि.नं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कार्यालय/निकाय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पुँजीगत खर्च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चालु खर्च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कुल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644634"/>
                  </a:ext>
                </a:extLst>
              </a:tr>
              <a:tr h="2357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शहरी विकास तथा भवन कार्यालय,काभ्रे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89.13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८२.५३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88.87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169460"/>
                  </a:ext>
                </a:extLst>
              </a:tr>
              <a:tr h="2357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पूर्वाधार विकास कार्यालय, काभ्रेपलान्चोक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86.49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९३.२२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86.54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008839"/>
                  </a:ext>
                </a:extLst>
              </a:tr>
              <a:tr h="4608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शहरी विकास तथा भवन कार्यालय,  सिन्धुली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86.17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५४.०७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83.83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186400"/>
                  </a:ext>
                </a:extLst>
              </a:tr>
              <a:tr h="2357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पूर्वाधार विकास कार्यालय, रामेछाप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80.79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७३.५६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80.64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532911"/>
                  </a:ext>
                </a:extLst>
              </a:tr>
              <a:tr h="4608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शहरी विकास तथा भवन कार्यालय,नुवाकोट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82.30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५१.७५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79.52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328744"/>
                  </a:ext>
                </a:extLst>
              </a:tr>
              <a:tr h="2357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पूर्वाधार विकास कार्यालय, ललितपुर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74.55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९६.१९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74.73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113279"/>
                  </a:ext>
                </a:extLst>
              </a:tr>
              <a:tr h="4608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प्रादेशिक सडक डिभिजन कार्यालय, सिन्धुली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74.54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६५.२३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74.32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196552"/>
                  </a:ext>
                </a:extLst>
              </a:tr>
              <a:tr h="2357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पूर्वाधार विकास कार्यालय, चितवन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73.34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८८.३०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73.45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763572"/>
                  </a:ext>
                </a:extLst>
              </a:tr>
              <a:tr h="2357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9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पूर्वाधार विकास कार्यालय, नुवाकोट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70.45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७३.४९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70.49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154984"/>
                  </a:ext>
                </a:extLst>
              </a:tr>
              <a:tr h="2357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10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पूर्वाधार विकास कार्यालय, सिन्धुपाल्चोक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68.64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८२.५९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68.75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041944"/>
                  </a:ext>
                </a:extLst>
              </a:tr>
              <a:tr h="4608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11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शहरी विकास तथा भवन कार्यालय,काठमाडौँ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67.32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८५.८८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67.67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488273"/>
                  </a:ext>
                </a:extLst>
              </a:tr>
              <a:tr h="4608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12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शहरी विकास तथा भवन कार्यालय,मकवानपुर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63.46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६२.७०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63.44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105927"/>
                  </a:ext>
                </a:extLst>
              </a:tr>
              <a:tr h="2357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13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यातायात पूर्वाधार निर्देशनालय 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57.40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६२.४८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57.59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44858"/>
                  </a:ext>
                </a:extLst>
              </a:tr>
              <a:tr h="2357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14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प्रादेशिक सडक डिभिजन कार्यालय, धादिंग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53.97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५७.८८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54.01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652099"/>
                  </a:ext>
                </a:extLst>
              </a:tr>
              <a:tr h="4661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15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प्रदेश राजधानी पूर्वधार विकास विशेष आयोजना,हेटौडा,नेपाल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41.72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२८.०३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41.38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744587"/>
                  </a:ext>
                </a:extLst>
              </a:tr>
              <a:tr h="4661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16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ग्रमिण सडक संजाल सुधार आयोजना -एएफ ( संघ शसर्त अनुदान )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0.19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2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०.००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0.19</a:t>
                      </a:r>
                    </a:p>
                  </a:txBody>
                  <a:tcPr marL="4253" marR="4253" marT="4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119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6605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5E59-12D4-41CF-BED3-DBBCBB25C98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84970" y="300335"/>
            <a:ext cx="7920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400" b="1" dirty="0" smtClean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ब.उ.शि. नं. अनुसारको विवरण (</a:t>
            </a:r>
            <a:r>
              <a:rPr lang="ne-NP" sz="2400" b="1" dirty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रु. हजारमा</a:t>
            </a:r>
            <a:r>
              <a:rPr lang="ne-NP" sz="2400" b="1" dirty="0" smtClean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)</a:t>
            </a:r>
          </a:p>
        </p:txBody>
      </p:sp>
      <p:pic>
        <p:nvPicPr>
          <p:cNvPr id="7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89" y="0"/>
            <a:ext cx="6531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Presentation1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3318"/>
            <a:ext cx="6531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36961" y="962531"/>
            <a:ext cx="856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b="1" dirty="0" smtClean="0">
                <a:cs typeface="Kalimati" panose="00000400000000000000" pitchFamily="2"/>
              </a:rPr>
              <a:t>चालु तर्फ</a:t>
            </a:r>
          </a:p>
          <a:p>
            <a:pPr algn="ctr"/>
            <a:r>
              <a:rPr lang="ne-NP" b="1" dirty="0" smtClean="0">
                <a:cs typeface="Kalimati" panose="00000400000000000000" pitchFamily="2"/>
              </a:rPr>
              <a:t>								</a:t>
            </a:r>
            <a:r>
              <a:rPr lang="ne-NP" sz="1100" b="1" dirty="0" smtClean="0">
                <a:cs typeface="Kalimati" panose="00000400000000000000" pitchFamily="2"/>
              </a:rPr>
              <a:t>रकम रु. हजारमा  </a:t>
            </a:r>
            <a:endParaRPr lang="en-US" sz="1100" b="1" dirty="0">
              <a:cs typeface="Kalimati" panose="00000400000000000000" pitchFamily="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536100"/>
              </p:ext>
            </p:extLst>
          </p:nvPr>
        </p:nvGraphicFramePr>
        <p:xfrm>
          <a:off x="336961" y="1607103"/>
          <a:ext cx="8534400" cy="3592122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348554046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394919649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46526256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6080804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93967502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479336080"/>
                    </a:ext>
                  </a:extLst>
                </a:gridCol>
              </a:tblGrid>
              <a:tr h="520688">
                <a:tc>
                  <a:txBody>
                    <a:bodyPr/>
                    <a:lstStyle/>
                    <a:p>
                      <a:pPr algn="l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क्र.स.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बजेट कोड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बजेट उपशीर्षक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बजेट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खर्च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खर्च प्रतिशत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586984"/>
                  </a:ext>
                </a:extLst>
              </a:tr>
              <a:tr h="587937"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३३७०००११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भौतिक </a:t>
                      </a:r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पूर्वाधार विकास मन्त्रालय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86755.24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44774.00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51.61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525523"/>
                  </a:ext>
                </a:extLst>
              </a:tr>
              <a:tr h="624290"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३३७०१०११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यातायात पूर्वाधार निर्देशनालय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23169.44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14476.00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62.48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11388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३३७०१०१२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पूर्वाधार विकास कार्यालयहरु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172416.59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133271.00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77.30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65991"/>
                  </a:ext>
                </a:extLst>
              </a:tr>
              <a:tr h="587937"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४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३३७०४०११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शहरी विकास तथा भवन कार्यालयहरु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115544.32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79856.00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69.11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113511"/>
                  </a:ext>
                </a:extLst>
              </a:tr>
              <a:tr h="43307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कुल जम्मा</a:t>
                      </a:r>
                    </a:p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39</a:t>
                      </a:r>
                      <a:r>
                        <a:rPr lang="ne-NP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,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78</a:t>
                      </a:r>
                      <a:r>
                        <a:rPr lang="ne-NP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,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85.59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27</a:t>
                      </a:r>
                      <a:r>
                        <a:rPr lang="ne-NP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,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23</a:t>
                      </a:r>
                      <a:r>
                        <a:rPr lang="ne-NP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,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77.00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68.46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430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7739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5E59-12D4-41CF-BED3-DBBCBB25C98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60185" y="138752"/>
            <a:ext cx="7920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400" b="1" dirty="0" smtClean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ब.उ.शि. नं. अनुसारको विवरण (</a:t>
            </a:r>
            <a:r>
              <a:rPr lang="ne-NP" sz="2400" b="1" dirty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रु. हजारमा</a:t>
            </a:r>
            <a:r>
              <a:rPr lang="ne-NP" sz="2400" b="1" dirty="0" smtClean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)</a:t>
            </a:r>
          </a:p>
        </p:txBody>
      </p:sp>
      <p:pic>
        <p:nvPicPr>
          <p:cNvPr id="7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89" y="0"/>
            <a:ext cx="6531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Presentation1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3318"/>
            <a:ext cx="6531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12177" y="605910"/>
            <a:ext cx="856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b="1" dirty="0" smtClean="0">
                <a:cs typeface="Kalimati" panose="00000400000000000000" pitchFamily="2"/>
              </a:rPr>
              <a:t>पूँजीगत तर्फ</a:t>
            </a:r>
          </a:p>
          <a:p>
            <a:pPr algn="ctr"/>
            <a:r>
              <a:rPr lang="ne-NP" b="1" dirty="0" smtClean="0">
                <a:cs typeface="Kalimati" panose="00000400000000000000" pitchFamily="2"/>
              </a:rPr>
              <a:t>								</a:t>
            </a:r>
            <a:r>
              <a:rPr lang="ne-NP" sz="1100" b="1" dirty="0" smtClean="0">
                <a:cs typeface="Kalimati" panose="00000400000000000000" pitchFamily="2"/>
              </a:rPr>
              <a:t>रकम रु. हजारमा  </a:t>
            </a:r>
            <a:endParaRPr lang="en-US" sz="1100" b="1" dirty="0">
              <a:cs typeface="Kalimati" panose="00000400000000000000" pitchFamily="2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300267"/>
              </p:ext>
            </p:extLst>
          </p:nvPr>
        </p:nvGraphicFramePr>
        <p:xfrm>
          <a:off x="189140" y="1194999"/>
          <a:ext cx="8589335" cy="5526476"/>
        </p:xfrm>
        <a:graphic>
          <a:graphicData uri="http://schemas.openxmlformats.org/drawingml/2006/table">
            <a:tbl>
              <a:tblPr/>
              <a:tblGrid>
                <a:gridCol w="549824">
                  <a:extLst>
                    <a:ext uri="{9D8B030D-6E8A-4147-A177-3AD203B41FA5}">
                      <a16:colId xmlns:a16="http://schemas.microsoft.com/office/drawing/2014/main" val="132460181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52707006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42360812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10720366"/>
                    </a:ext>
                  </a:extLst>
                </a:gridCol>
                <a:gridCol w="1576872">
                  <a:extLst>
                    <a:ext uri="{9D8B030D-6E8A-4147-A177-3AD203B41FA5}">
                      <a16:colId xmlns:a16="http://schemas.microsoft.com/office/drawing/2014/main" val="3861549866"/>
                    </a:ext>
                  </a:extLst>
                </a:gridCol>
                <a:gridCol w="1204839">
                  <a:extLst>
                    <a:ext uri="{9D8B030D-6E8A-4147-A177-3AD203B41FA5}">
                      <a16:colId xmlns:a16="http://schemas.microsoft.com/office/drawing/2014/main" val="1757652525"/>
                    </a:ext>
                  </a:extLst>
                </a:gridCol>
              </a:tblGrid>
              <a:tr h="367100">
                <a:tc>
                  <a:txBody>
                    <a:bodyPr/>
                    <a:lstStyle/>
                    <a:p>
                      <a:pPr algn="l" fontAlgn="t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क्र.स.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बजेट कोड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बजेट उपशीर्षक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बजेट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खर्च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खर्च प्रतिशत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440351"/>
                  </a:ext>
                </a:extLst>
              </a:tr>
              <a:tr h="598488"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३३७०००११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भौतिक पूर्वाधार विकास मन्त्रालय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458634.00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174622.00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38.07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18489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३३७०००१५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प्रादेशिक लोकमार्ग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1893300.00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1120532.00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59.18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128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३३७०००१६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प्रादेशिक मार्ग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3997526.65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2557124.00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63.97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01694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४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३३७०००१७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शहरी तथा स्थानीय सडक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7039917.70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5735792.00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81.48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84467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५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३३७०००१८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प्रादेशिक सडकपुल तथा झोलुङ्गेपुल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1926098.30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1383656.00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71.84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45715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६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३३७०००१९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सडक मर्मत सम्भार, सुरक्षा तथा अन्य पूर्वाधार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438190.58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342799.00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78.23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74814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७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३३७०१०११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यातायात पूर्वाधार निर्देशनालय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136484.00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29145.00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21.35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54222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८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३३७०१०१२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पूर्वाधार विकास कार्यालयहरु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221024.77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108631.00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49.15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859674"/>
                  </a:ext>
                </a:extLst>
              </a:tr>
              <a:tr h="598488"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९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३३७०४०११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शहरी विकास तथा भवन कार्यालयहरु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3166210.00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2283596.00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72.12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078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8891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5E59-12D4-41CF-BED3-DBBCBB25C98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60185" y="138752"/>
            <a:ext cx="7920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000" b="1" dirty="0" smtClean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ब.उ.शि. नं. अनुसारको विवरण (</a:t>
            </a:r>
            <a:r>
              <a:rPr lang="ne-NP" sz="2000" b="1" dirty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रु. हजारमा</a:t>
            </a:r>
            <a:r>
              <a:rPr lang="ne-NP" sz="2000" b="1" dirty="0" smtClean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)</a:t>
            </a:r>
          </a:p>
        </p:txBody>
      </p:sp>
      <p:pic>
        <p:nvPicPr>
          <p:cNvPr id="7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89" y="0"/>
            <a:ext cx="6531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Presentation1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3318"/>
            <a:ext cx="6531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06858" y="473893"/>
            <a:ext cx="85680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600" b="1" dirty="0" smtClean="0">
                <a:cs typeface="Kalimati" panose="00000400000000000000" pitchFamily="2"/>
              </a:rPr>
              <a:t>पूँजीगत तर्फ</a:t>
            </a:r>
          </a:p>
          <a:p>
            <a:pPr algn="ctr"/>
            <a:r>
              <a:rPr lang="ne-NP" b="1" dirty="0" smtClean="0">
                <a:cs typeface="Kalimati" panose="00000400000000000000" pitchFamily="2"/>
              </a:rPr>
              <a:t>								</a:t>
            </a:r>
            <a:r>
              <a:rPr lang="ne-NP" sz="1100" b="1" dirty="0" smtClean="0">
                <a:cs typeface="Kalimati" panose="00000400000000000000" pitchFamily="2"/>
              </a:rPr>
              <a:t>रकम रु. हजारमा  </a:t>
            </a:r>
            <a:endParaRPr lang="en-US" sz="1100" b="1" dirty="0">
              <a:cs typeface="Kalimati" panose="00000400000000000000" pitchFamily="2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760251"/>
              </p:ext>
            </p:extLst>
          </p:nvPr>
        </p:nvGraphicFramePr>
        <p:xfrm>
          <a:off x="206858" y="1083493"/>
          <a:ext cx="8708842" cy="5622107"/>
        </p:xfrm>
        <a:graphic>
          <a:graphicData uri="http://schemas.openxmlformats.org/drawingml/2006/table">
            <a:tbl>
              <a:tblPr/>
              <a:tblGrid>
                <a:gridCol w="593785">
                  <a:extLst>
                    <a:ext uri="{9D8B030D-6E8A-4147-A177-3AD203B41FA5}">
                      <a16:colId xmlns:a16="http://schemas.microsoft.com/office/drawing/2014/main" val="715382052"/>
                    </a:ext>
                  </a:extLst>
                </a:gridCol>
                <a:gridCol w="1403491">
                  <a:extLst>
                    <a:ext uri="{9D8B030D-6E8A-4147-A177-3AD203B41FA5}">
                      <a16:colId xmlns:a16="http://schemas.microsoft.com/office/drawing/2014/main" val="2549790740"/>
                    </a:ext>
                  </a:extLst>
                </a:gridCol>
                <a:gridCol w="2860962">
                  <a:extLst>
                    <a:ext uri="{9D8B030D-6E8A-4147-A177-3AD203B41FA5}">
                      <a16:colId xmlns:a16="http://schemas.microsoft.com/office/drawing/2014/main" val="3142887107"/>
                    </a:ext>
                  </a:extLst>
                </a:gridCol>
                <a:gridCol w="1367504">
                  <a:extLst>
                    <a:ext uri="{9D8B030D-6E8A-4147-A177-3AD203B41FA5}">
                      <a16:colId xmlns:a16="http://schemas.microsoft.com/office/drawing/2014/main" val="2927607718"/>
                    </a:ext>
                  </a:extLst>
                </a:gridCol>
                <a:gridCol w="1367504">
                  <a:extLst>
                    <a:ext uri="{9D8B030D-6E8A-4147-A177-3AD203B41FA5}">
                      <a16:colId xmlns:a16="http://schemas.microsoft.com/office/drawing/2014/main" val="2398043676"/>
                    </a:ext>
                  </a:extLst>
                </a:gridCol>
                <a:gridCol w="1115596">
                  <a:extLst>
                    <a:ext uri="{9D8B030D-6E8A-4147-A177-3AD203B41FA5}">
                      <a16:colId xmlns:a16="http://schemas.microsoft.com/office/drawing/2014/main" val="2875277144"/>
                    </a:ext>
                  </a:extLst>
                </a:gridCol>
              </a:tblGrid>
              <a:tr h="508477">
                <a:tc>
                  <a:txBody>
                    <a:bodyPr/>
                    <a:lstStyle/>
                    <a:p>
                      <a:pPr algn="l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क्र.स.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बजेट कोड</a:t>
                      </a: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बजेट उपशीर्षक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बजेट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खर्च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खर्च प्रतिशत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522185"/>
                  </a:ext>
                </a:extLst>
              </a:tr>
              <a:tr h="615759"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१०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३३७९११३६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अन्य उत्तर दक्षिण सडकहरु(संघ शसर्त अनुदान)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141700.00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58131.00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41.02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665497"/>
                  </a:ext>
                </a:extLst>
              </a:tr>
              <a:tr h="615759"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११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३३७९११३७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संभावित रणनीतिक सडकहरु(संघ शसर्त अनुदान)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185300.00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121510.00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65.57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820140"/>
                  </a:ext>
                </a:extLst>
              </a:tr>
              <a:tr h="615759"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१२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३३७९११३८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सम्भावित प्रादेशिक सडकहरु(संघ शसर्त अनुदान)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622100.00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341237.00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54.85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333396"/>
                  </a:ext>
                </a:extLst>
              </a:tr>
              <a:tr h="615759"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१३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३३७९११३९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आवास व्यवस्था कार्यक्रम(संघ शसर्त अनुदान)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121300.00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64508.00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53.18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408237"/>
                  </a:ext>
                </a:extLst>
              </a:tr>
              <a:tr h="615759"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१४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३३७९११४०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झोलुंगे पुल क्षेत्रगत कार्यक्रम(संघ शसर्त अनुदान)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5000.00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4799.00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95.98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611947"/>
                  </a:ext>
                </a:extLst>
              </a:tr>
              <a:tr h="846669"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१५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३३७९११४१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स्थानीय स्तरका सडकपुल तथा सामुदायिक पहुंच सुधार परियोजना(संघ शसर्त अनुदान)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269500.00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211672.00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78.54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639740"/>
                  </a:ext>
                </a:extLst>
              </a:tr>
              <a:tr h="615759"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१६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३३७९११४२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बैकल्पिक सहायक राजमार्ग विकास कार्यक्रम(संघ शसर्त अनुदान)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215000.00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151725.00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70.57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239245"/>
                  </a:ext>
                </a:extLst>
              </a:tr>
              <a:tr h="572407"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१७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३३७९११४३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सडक पूर्वाधार विकास कार्यक्रम(संघ शसर्त अनुदान)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549554.00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342914.00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62.40</a:t>
                      </a:r>
                    </a:p>
                  </a:txBody>
                  <a:tcPr marL="6096" marR="6096" marT="60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808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9831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5E59-12D4-41CF-BED3-DBBCBB25C98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60185" y="138752"/>
            <a:ext cx="7920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000" b="1" dirty="0" smtClean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ब.उ.शि. नं. अनुसारको विवरण (</a:t>
            </a:r>
            <a:r>
              <a:rPr lang="ne-NP" sz="2000" b="1" dirty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रु. हजारमा</a:t>
            </a:r>
            <a:r>
              <a:rPr lang="ne-NP" sz="2000" b="1" dirty="0" smtClean="0">
                <a:solidFill>
                  <a:srgbClr val="FF0000"/>
                </a:solidFill>
                <a:latin typeface="Nirmala UI" pitchFamily="34" charset="0"/>
                <a:cs typeface="Kalimati" pitchFamily="2"/>
              </a:rPr>
              <a:t>)</a:t>
            </a:r>
          </a:p>
        </p:txBody>
      </p:sp>
      <p:pic>
        <p:nvPicPr>
          <p:cNvPr id="7" name="Picture 2" descr="D:\Presentation1\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89" y="0"/>
            <a:ext cx="6531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Presentation1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3318"/>
            <a:ext cx="6531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6833" y="705441"/>
            <a:ext cx="85680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600" b="1" dirty="0" smtClean="0">
                <a:cs typeface="Kalimati" panose="00000400000000000000" pitchFamily="2"/>
              </a:rPr>
              <a:t>पूँजीगत तर्फ</a:t>
            </a:r>
          </a:p>
          <a:p>
            <a:pPr algn="ctr"/>
            <a:r>
              <a:rPr lang="ne-NP" b="1" dirty="0" smtClean="0">
                <a:cs typeface="Kalimati" panose="00000400000000000000" pitchFamily="2"/>
              </a:rPr>
              <a:t>								</a:t>
            </a:r>
            <a:r>
              <a:rPr lang="ne-NP" sz="1100" b="1" dirty="0" smtClean="0">
                <a:cs typeface="Kalimati" panose="00000400000000000000" pitchFamily="2"/>
              </a:rPr>
              <a:t>रकम रु. हजारमा  </a:t>
            </a:r>
            <a:endParaRPr lang="en-US" sz="1100" b="1" dirty="0">
              <a:cs typeface="Kalimati" panose="00000400000000000000" pitchFamily="2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64741"/>
              </p:ext>
            </p:extLst>
          </p:nvPr>
        </p:nvGraphicFramePr>
        <p:xfrm>
          <a:off x="211880" y="1385092"/>
          <a:ext cx="8605580" cy="4437368"/>
        </p:xfrm>
        <a:graphic>
          <a:graphicData uri="http://schemas.openxmlformats.org/drawingml/2006/table">
            <a:tbl>
              <a:tblPr/>
              <a:tblGrid>
                <a:gridCol w="541955">
                  <a:extLst>
                    <a:ext uri="{9D8B030D-6E8A-4147-A177-3AD203B41FA5}">
                      <a16:colId xmlns:a16="http://schemas.microsoft.com/office/drawing/2014/main" val="2523122496"/>
                    </a:ext>
                  </a:extLst>
                </a:gridCol>
                <a:gridCol w="1220277">
                  <a:extLst>
                    <a:ext uri="{9D8B030D-6E8A-4147-A177-3AD203B41FA5}">
                      <a16:colId xmlns:a16="http://schemas.microsoft.com/office/drawing/2014/main" val="219078182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81176012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6450036"/>
                    </a:ext>
                  </a:extLst>
                </a:gridCol>
                <a:gridCol w="1710331">
                  <a:extLst>
                    <a:ext uri="{9D8B030D-6E8A-4147-A177-3AD203B41FA5}">
                      <a16:colId xmlns:a16="http://schemas.microsoft.com/office/drawing/2014/main" val="257998630"/>
                    </a:ext>
                  </a:extLst>
                </a:gridCol>
                <a:gridCol w="1018217">
                  <a:extLst>
                    <a:ext uri="{9D8B030D-6E8A-4147-A177-3AD203B41FA5}">
                      <a16:colId xmlns:a16="http://schemas.microsoft.com/office/drawing/2014/main" val="1649917858"/>
                    </a:ext>
                  </a:extLst>
                </a:gridCol>
              </a:tblGrid>
              <a:tr h="570112">
                <a:tc>
                  <a:txBody>
                    <a:bodyPr/>
                    <a:lstStyle/>
                    <a:p>
                      <a:pPr algn="l" fontAlgn="t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क्र.स.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बजेट कोड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बजेट उपशीर्षक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बजेट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खर्च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खर्च प्रतिशत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376617"/>
                  </a:ext>
                </a:extLst>
              </a:tr>
              <a:tr h="924223"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१८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३३७९११४४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तराई मधेस सडक पुर्वाधार विशेष कार्यक्रम(संघ शसर्त अनुदान)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64550.00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48181.00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74.64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96594"/>
                  </a:ext>
                </a:extLst>
              </a:tr>
              <a:tr h="938800"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१९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३३७९११४५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ग्रमिण सडक संजाल सुधार आयोजना -ए एफ(संघ शसर्त अनुदान)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120000.00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231.00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0.19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031808"/>
                  </a:ext>
                </a:extLst>
              </a:tr>
              <a:tr h="724777"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२०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३३७९११४६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बस्ती विकास कार्यक्रम(संघ शसर्त अनुदान)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10000.00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9379.00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93.79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338524"/>
                  </a:ext>
                </a:extLst>
              </a:tr>
              <a:tr h="843538"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२१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३३७९११४७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सघन शहरी विकास कार्यक्रम(संघ शसर्त अनुदान)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9700.00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9298.00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95.86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083516"/>
                  </a:ext>
                </a:extLst>
              </a:tr>
              <a:tr h="435918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कुल जम्मा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21,59,10,90.00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15,09,94,82.00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limati" panose="00000400000000000000" pitchFamily="2"/>
                          <a:cs typeface="Kalimati" panose="00000400000000000000" pitchFamily="2"/>
                        </a:rPr>
                        <a:t>69.93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299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7130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8602</TotalTime>
  <Words>2927</Words>
  <Application>Microsoft Office PowerPoint</Application>
  <PresentationFormat>On-screen Show (4:3)</PresentationFormat>
  <Paragraphs>1815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Constantia</vt:lpstr>
      <vt:lpstr>Fontasy Himali</vt:lpstr>
      <vt:lpstr>Kalimati</vt:lpstr>
      <vt:lpstr>Mangal</vt:lpstr>
      <vt:lpstr>Nirmala UI</vt:lpstr>
      <vt:lpstr>Times New Roman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niraj sharma</dc:creator>
  <cp:lastModifiedBy>dell</cp:lastModifiedBy>
  <cp:revision>1962</cp:revision>
  <cp:lastPrinted>2021-07-14T09:38:09Z</cp:lastPrinted>
  <dcterms:created xsi:type="dcterms:W3CDTF">2007-11-08T18:22:21Z</dcterms:created>
  <dcterms:modified xsi:type="dcterms:W3CDTF">2023-07-27T05:22:44Z</dcterms:modified>
</cp:coreProperties>
</file>