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357" r:id="rId2"/>
    <p:sldId id="676" r:id="rId3"/>
    <p:sldId id="678" r:id="rId4"/>
    <p:sldId id="670" r:id="rId5"/>
    <p:sldId id="674" r:id="rId6"/>
    <p:sldId id="688" r:id="rId7"/>
    <p:sldId id="664" r:id="rId8"/>
    <p:sldId id="685" r:id="rId9"/>
    <p:sldId id="686" r:id="rId10"/>
    <p:sldId id="691" r:id="rId11"/>
    <p:sldId id="687" r:id="rId12"/>
    <p:sldId id="689" r:id="rId13"/>
    <p:sldId id="690" r:id="rId14"/>
  </p:sldIdLst>
  <p:sldSz cx="9144000" cy="6858000" type="screen4x3"/>
  <p:notesSz cx="9866313" cy="67357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99B5B53-84B8-4AB9-B1BE-98AFC0C9475F}">
          <p14:sldIdLst>
            <p14:sldId id="357"/>
            <p14:sldId id="676"/>
            <p14:sldId id="678"/>
            <p14:sldId id="670"/>
            <p14:sldId id="674"/>
            <p14:sldId id="688"/>
          </p14:sldIdLst>
        </p14:section>
        <p14:section name="Untitled Section" id="{A60A09E3-1263-48BD-B730-8E050207CFB2}">
          <p14:sldIdLst>
            <p14:sldId id="664"/>
            <p14:sldId id="685"/>
            <p14:sldId id="686"/>
            <p14:sldId id="691"/>
            <p14:sldId id="687"/>
            <p14:sldId id="689"/>
            <p14:sldId id="69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90" userDrawn="1">
          <p15:clr>
            <a:srgbClr val="A4A3A4"/>
          </p15:clr>
        </p15:guide>
        <p15:guide id="2" pos="2909" userDrawn="1">
          <p15:clr>
            <a:srgbClr val="A4A3A4"/>
          </p15:clr>
        </p15:guide>
        <p15:guide id="3" orient="horz" pos="2122" userDrawn="1">
          <p15:clr>
            <a:srgbClr val="A4A3A4"/>
          </p15:clr>
        </p15:guide>
        <p15:guide id="4" pos="3109" userDrawn="1">
          <p15:clr>
            <a:srgbClr val="A4A3A4"/>
          </p15:clr>
        </p15:guide>
        <p15:guide id="5" pos="2908" userDrawn="1">
          <p15:clr>
            <a:srgbClr val="A4A3A4"/>
          </p15:clr>
        </p15:guide>
        <p15:guide id="6" pos="31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2640"/>
    <a:srgbClr val="FF6600"/>
    <a:srgbClr val="8B35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0637" autoAdjust="0"/>
    <p:restoredTop sz="99249" autoAdjust="0"/>
  </p:normalViewPr>
  <p:slideViewPr>
    <p:cSldViewPr>
      <p:cViewPr varScale="1">
        <p:scale>
          <a:sx n="74" d="100"/>
          <a:sy n="74" d="100"/>
        </p:scale>
        <p:origin x="62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3" d="100"/>
          <a:sy n="73" d="100"/>
        </p:scale>
        <p:origin x="-1980" y="-96"/>
      </p:cViewPr>
      <p:guideLst>
        <p:guide orient="horz" pos="2190"/>
        <p:guide pos="2909"/>
        <p:guide orient="horz" pos="2122"/>
        <p:guide pos="3109"/>
        <p:guide pos="2908"/>
        <p:guide pos="31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" y="7"/>
            <a:ext cx="4276254" cy="337059"/>
          </a:xfrm>
          <a:prstGeom prst="rect">
            <a:avLst/>
          </a:prstGeom>
        </p:spPr>
        <p:txBody>
          <a:bodyPr vert="horz" lIns="99874" tIns="49937" rIns="99874" bIns="49937" rtlCol="0"/>
          <a:lstStyle>
            <a:lvl1pPr algn="l">
              <a:defRPr sz="14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587734" y="7"/>
            <a:ext cx="4276254" cy="337059"/>
          </a:xfrm>
          <a:prstGeom prst="rect">
            <a:avLst/>
          </a:prstGeom>
        </p:spPr>
        <p:txBody>
          <a:bodyPr vert="horz" lIns="99874" tIns="49937" rIns="99874" bIns="49937" rtlCol="0"/>
          <a:lstStyle>
            <a:lvl1pPr algn="r">
              <a:defRPr sz="1400"/>
            </a:lvl1pPr>
          </a:lstStyle>
          <a:p>
            <a:fld id="{8CF596FB-F51F-40E8-9780-CE4DD95FFDB1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5" y="6397626"/>
            <a:ext cx="4276254" cy="337059"/>
          </a:xfrm>
          <a:prstGeom prst="rect">
            <a:avLst/>
          </a:prstGeom>
        </p:spPr>
        <p:txBody>
          <a:bodyPr vert="horz" lIns="99874" tIns="49937" rIns="99874" bIns="49937" rtlCol="0" anchor="b"/>
          <a:lstStyle>
            <a:lvl1pPr algn="l">
              <a:defRPr sz="14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587734" y="6397626"/>
            <a:ext cx="4276254" cy="337059"/>
          </a:xfrm>
          <a:prstGeom prst="rect">
            <a:avLst/>
          </a:prstGeom>
        </p:spPr>
        <p:txBody>
          <a:bodyPr vert="horz" lIns="99874" tIns="49937" rIns="99874" bIns="49937" rtlCol="0" anchor="b"/>
          <a:lstStyle>
            <a:lvl1pPr algn="r">
              <a:defRPr sz="1400"/>
            </a:lvl1pPr>
          </a:lstStyle>
          <a:p>
            <a:fld id="{D2402957-0B7E-4D14-B40D-427DF5C7D8BB}" type="slidenum">
              <a:rPr lang="en-US" smtClean="0">
                <a:latin typeface="Fontasy Himali" pitchFamily="82" charset="0"/>
              </a:rPr>
              <a:t>‹#›</a:t>
            </a:fld>
            <a:endParaRPr lang="en-US" dirty="0">
              <a:latin typeface="Fontasy Himali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8255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4275403" cy="336788"/>
          </a:xfrm>
          <a:prstGeom prst="rect">
            <a:avLst/>
          </a:prstGeom>
        </p:spPr>
        <p:txBody>
          <a:bodyPr vert="horz" lIns="99874" tIns="49937" rIns="99874" bIns="49937" rtlCol="0"/>
          <a:lstStyle>
            <a:lvl1pPr algn="l">
              <a:defRPr sz="14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588629" y="0"/>
            <a:ext cx="4275403" cy="336788"/>
          </a:xfrm>
          <a:prstGeom prst="rect">
            <a:avLst/>
          </a:prstGeom>
        </p:spPr>
        <p:txBody>
          <a:bodyPr vert="horz" lIns="99874" tIns="49937" rIns="99874" bIns="49937" rtlCol="0"/>
          <a:lstStyle>
            <a:lvl1pPr algn="r">
              <a:defRPr sz="1400"/>
            </a:lvl1pPr>
          </a:lstStyle>
          <a:p>
            <a:fld id="{D943D73D-DAD4-408C-AC74-86947F2FD631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46438" y="504825"/>
            <a:ext cx="3373437" cy="2530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874" tIns="49937" rIns="99874" bIns="4993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86633" y="3199493"/>
            <a:ext cx="7893050" cy="3031092"/>
          </a:xfrm>
          <a:prstGeom prst="rect">
            <a:avLst/>
          </a:prstGeom>
        </p:spPr>
        <p:txBody>
          <a:bodyPr vert="horz" lIns="99874" tIns="49937" rIns="99874" bIns="4993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" y="6397806"/>
            <a:ext cx="4275403" cy="336788"/>
          </a:xfrm>
          <a:prstGeom prst="rect">
            <a:avLst/>
          </a:prstGeom>
        </p:spPr>
        <p:txBody>
          <a:bodyPr vert="horz" lIns="99874" tIns="49937" rIns="99874" bIns="49937" rtlCol="0" anchor="b"/>
          <a:lstStyle>
            <a:lvl1pPr algn="l">
              <a:defRPr sz="14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588629" y="6397806"/>
            <a:ext cx="4275403" cy="336788"/>
          </a:xfrm>
          <a:prstGeom prst="rect">
            <a:avLst/>
          </a:prstGeom>
        </p:spPr>
        <p:txBody>
          <a:bodyPr vert="horz" lIns="99874" tIns="49937" rIns="99874" bIns="49937" rtlCol="0" anchor="b"/>
          <a:lstStyle>
            <a:lvl1pPr algn="r">
              <a:defRPr sz="1400"/>
            </a:lvl1pPr>
          </a:lstStyle>
          <a:p>
            <a:fld id="{3C233B02-85A8-42AC-B511-B7D01D5C6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222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499E3-C03B-4E8C-BF4D-2EFFFF6EB25B}" type="datetime1">
              <a:rPr lang="en-US" smtClean="0"/>
              <a:t>10/13/2022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85E59-12D4-41CF-BED3-DBBCBB25C983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EEC50-089E-4A92-BF37-0BFD944489D5}" type="datetime1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Fontasy Himali" pitchFamily="82" charset="0"/>
              </a:defRPr>
            </a:lvl1pPr>
          </a:lstStyle>
          <a:p>
            <a:fld id="{C3185E59-12D4-41CF-BED3-DBBCBB25C98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38BF3-9A25-414D-A03B-A35A75FC02F1}" type="datetime1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85E59-12D4-41CF-BED3-DBBCBB25C9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0FAF-C56A-47C9-9F6C-C0A7834471AF}" type="datetime1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85E59-12D4-41CF-BED3-DBBCBB25C9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24B8-29C9-40D3-B11A-C0B7D64D171D}" type="datetime1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85E59-12D4-41CF-BED3-DBBCBB25C983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1216E-71B9-4482-BF41-C9A867117C66}" type="datetime1">
              <a:rPr lang="en-US" smtClean="0"/>
              <a:t>10/13/2022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85E59-12D4-41CF-BED3-DBBCBB25C9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70023-D666-4C7C-BD98-DECCA8FCD5CD}" type="datetime1">
              <a:rPr lang="en-US" smtClean="0"/>
              <a:t>10/13/2022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85E59-12D4-41CF-BED3-DBBCBB25C9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8EC58-07B5-4B50-BC43-64E6EE794096}" type="datetime1">
              <a:rPr lang="en-US" smtClean="0"/>
              <a:t>10/13/2022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85E59-12D4-41CF-BED3-DBBCBB25C9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23D7-8F01-4042-BF4C-3AD9EE172A5A}" type="datetime1">
              <a:rPr lang="en-US" smtClean="0"/>
              <a:t>10/13/2022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latin typeface="Fontasy Himali" pitchFamily="82" charset="0"/>
              </a:defRPr>
            </a:lvl1pPr>
          </a:lstStyle>
          <a:p>
            <a:fld id="{C3185E59-12D4-41CF-BED3-DBBCBB25C98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D7F7F-E942-4326-B092-B6A15E78BB4C}" type="datetime1">
              <a:rPr lang="en-US" smtClean="0"/>
              <a:t>10/13/2022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Fontasy Himali" pitchFamily="82" charset="0"/>
              </a:defRPr>
            </a:lvl1pPr>
          </a:lstStyle>
          <a:p>
            <a:fld id="{C3185E59-12D4-41CF-BED3-DBBCBB25C98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98EF5-FEC3-4327-9A5C-F98BC15B2373}" type="datetime1">
              <a:rPr lang="en-US" smtClean="0"/>
              <a:t>10/13/2022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3185E59-12D4-41CF-BED3-DBBCBB25C98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/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BFC3BBD-5C8D-48B0-AB16-F23828F50A8B}" type="datetime1">
              <a:rPr lang="en-US" smtClean="0"/>
              <a:t>10/13/2022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3185E59-12D4-41CF-BED3-DBBCBB25C983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/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/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 panose="05020102010507070707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7015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 panose="05020102010507070707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7015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 panose="05020102010507070707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185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 panose="05020102010507070707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185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 panose="05020102010507070707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185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 panose="05020102010507070707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 panose="05020102010507070707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75" y="1327338"/>
            <a:ext cx="7827579" cy="453999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054454" y="6276439"/>
            <a:ext cx="762000" cy="365125"/>
          </a:xfrm>
        </p:spPr>
        <p:txBody>
          <a:bodyPr/>
          <a:lstStyle/>
          <a:p>
            <a:fld id="{C3185E59-12D4-41CF-BED3-DBBCBB25C983}" type="slidenum">
              <a:rPr lang="en-US" smtClean="0">
                <a:latin typeface="Fontasy Himali" pitchFamily="82" charset="0"/>
              </a:rPr>
              <a:t>1</a:t>
            </a:fld>
            <a:endParaRPr lang="en-US" dirty="0">
              <a:latin typeface="Fontasy Himali" pitchFamily="8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508" y="15102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Nirmala UI" panose="020B0502040204020203" pitchFamily="34" charset="0"/>
                <a:cs typeface="Kalimati" panose="00000400000000000000" pitchFamily="2"/>
                <a:sym typeface="+mn-ea"/>
              </a:rPr>
              <a:t>बागमती</a:t>
            </a:r>
            <a:r>
              <a:rPr lang="" altLang="en-US" b="1" dirty="0">
                <a:solidFill>
                  <a:srgbClr val="FF0000"/>
                </a:solidFill>
                <a:latin typeface="Nirmala UI" panose="020B0502040204020203" pitchFamily="34" charset="0"/>
                <a:cs typeface="Kalimati" panose="00000400000000000000" pitchFamily="2"/>
                <a:sym typeface="+mn-ea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Nirmala UI" panose="020B0502040204020203" pitchFamily="34" charset="0"/>
                <a:cs typeface="Kalimati" panose="00000400000000000000" pitchFamily="2"/>
              </a:rPr>
              <a:t>प्रदेश सरकार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Nirmala UI" panose="020B0502040204020203" pitchFamily="34" charset="0"/>
                <a:cs typeface="Kalimati" panose="00000400000000000000" pitchFamily="2"/>
              </a:rPr>
              <a:t>भौतिक पूर्वाधार विकास मन्त्रालय</a:t>
            </a:r>
          </a:p>
          <a:p>
            <a:pPr algn="ctr"/>
            <a:r>
              <a:rPr lang="en-US" b="1" dirty="0" err="1">
                <a:solidFill>
                  <a:srgbClr val="FF0000"/>
                </a:solidFill>
                <a:latin typeface="Nirmala UI" panose="020B0502040204020203" pitchFamily="34" charset="0"/>
                <a:cs typeface="Kalimati" panose="00000400000000000000" pitchFamily="2"/>
              </a:rPr>
              <a:t>हेटौंडा</a:t>
            </a:r>
            <a:r>
              <a:rPr lang="en-US" b="1" dirty="0">
                <a:solidFill>
                  <a:srgbClr val="FF0000"/>
                </a:solidFill>
                <a:latin typeface="Nirmala UI" panose="020B0502040204020203" pitchFamily="34" charset="0"/>
                <a:cs typeface="Kalimati" panose="00000400000000000000" pitchFamily="2"/>
              </a:rPr>
              <a:t>, </a:t>
            </a:r>
            <a:r>
              <a:rPr lang="" altLang="en-US" b="1" dirty="0">
                <a:solidFill>
                  <a:srgbClr val="FF0000"/>
                </a:solidFill>
                <a:latin typeface="Nirmala UI" panose="020B0502040204020203" pitchFamily="34" charset="0"/>
                <a:cs typeface="Kalimati" panose="00000400000000000000" pitchFamily="2"/>
              </a:rPr>
              <a:t>नेपाल</a:t>
            </a:r>
            <a:endParaRPr lang="" altLang="en-US" sz="3200" b="1" dirty="0">
              <a:solidFill>
                <a:srgbClr val="FF0000"/>
              </a:solidFill>
              <a:latin typeface="Nirmala UI" panose="020B0502040204020203" pitchFamily="34" charset="0"/>
              <a:cs typeface="Kalimati" panose="00000400000000000000" pitchFamily="2"/>
            </a:endParaRPr>
          </a:p>
        </p:txBody>
      </p:sp>
      <p:pic>
        <p:nvPicPr>
          <p:cNvPr id="4" name="Picture 2" descr="D:\Presentation1\flag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32" y="0"/>
            <a:ext cx="914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D:\Presentation1\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14" y="76184"/>
            <a:ext cx="1143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 descr="D:\Presentation1\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14" y="109518"/>
            <a:ext cx="1143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0" y="3276600"/>
            <a:ext cx="4431348" cy="332263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85E59-12D4-41CF-BED3-DBBCBB25C983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04800"/>
            <a:ext cx="4648200" cy="34861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0" y="3790950"/>
            <a:ext cx="2491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e-NP" dirty="0" smtClean="0">
                <a:cs typeface="Kalimati" panose="00000400000000000000" pitchFamily="2"/>
              </a:rPr>
              <a:t>प्रतिभानगर सडक ढलान , हेटौडा </a:t>
            </a:r>
            <a:endParaRPr lang="en-US" dirty="0">
              <a:cs typeface="Kalimati" panose="00000400000000000000" pitchFamily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41969" y="2524596"/>
            <a:ext cx="2491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e-NP" dirty="0" smtClean="0">
                <a:cs typeface="Kalimati" panose="00000400000000000000" pitchFamily="2"/>
              </a:rPr>
              <a:t>मेलम्ची फट्टेपुल दुवाचौर सडक </a:t>
            </a:r>
            <a:endParaRPr lang="en-US" dirty="0">
              <a:cs typeface="Kalimati" panose="00000400000000000000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1655691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19800" y="2602468"/>
            <a:ext cx="2591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e-NP" dirty="0" smtClean="0">
                <a:cs typeface="Kalimati" panose="00000400000000000000" pitchFamily="2"/>
              </a:rPr>
              <a:t>भिमान बसपार्क, सिन्धुली </a:t>
            </a:r>
            <a:endParaRPr lang="en-US" dirty="0">
              <a:cs typeface="Kalimati" panose="00000400000000000000" pitchFamily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4543" y="3657600"/>
            <a:ext cx="2491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e-NP" dirty="0" smtClean="0">
                <a:cs typeface="Kalimati" panose="00000400000000000000" pitchFamily="2"/>
              </a:rPr>
              <a:t>निरंजना बाघखोर सडक, नुवाकोट </a:t>
            </a:r>
            <a:endParaRPr lang="en-US" dirty="0">
              <a:cs typeface="Kalimati" panose="00000400000000000000" pitchFamily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457200"/>
            <a:ext cx="5438103" cy="30604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3135012"/>
            <a:ext cx="4889416" cy="367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0842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762000"/>
            <a:ext cx="4881051" cy="32766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85E59-12D4-41CF-BED3-DBBCBB25C983}" type="slidenum">
              <a:rPr lang="en-US" smtClean="0"/>
              <a:t>12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5155215"/>
              </p:ext>
            </p:extLst>
          </p:nvPr>
        </p:nvGraphicFramePr>
        <p:xfrm>
          <a:off x="685800" y="4190999"/>
          <a:ext cx="2760649" cy="6496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6064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01224"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खानेपानी तथा सरसफाई डिभिजन नं. ३, सिन्धुपाल्चोकको कार्यालय भवन निर्माण</a:t>
                      </a:r>
                      <a:endParaRPr lang="ne-NP" sz="14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  <a:cs typeface="Kalimati" panose="00000400000000000000" pitchFamily="2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8" name="Content Placeholder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938455"/>
            <a:ext cx="5074920" cy="3804299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0306578"/>
              </p:ext>
            </p:extLst>
          </p:nvPr>
        </p:nvGraphicFramePr>
        <p:xfrm>
          <a:off x="5926151" y="2400300"/>
          <a:ext cx="2760649" cy="4362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6064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01224"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alimati"/>
                          <a:cs typeface="Kalimati" panose="00000400000000000000" pitchFamily="2"/>
                        </a:rPr>
                        <a:t>पूर्वाधार विकास कार्यालय भवन, रामेछाप </a:t>
                      </a:r>
                      <a:endParaRPr lang="ne-NP" sz="1400" b="0" i="0" u="none" strike="noStrike" dirty="0">
                        <a:solidFill>
                          <a:srgbClr val="000000"/>
                        </a:solidFill>
                        <a:effectLst/>
                        <a:latin typeface="Kalimati"/>
                        <a:cs typeface="Kalimati" panose="00000400000000000000" pitchFamily="2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2688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85E59-12D4-41CF-BED3-DBBCBB25C983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2" descr="No description availab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4674171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3962400"/>
            <a:ext cx="2971800" cy="399288"/>
          </a:xfrm>
        </p:spPr>
        <p:txBody>
          <a:bodyPr>
            <a:normAutofit/>
          </a:bodyPr>
          <a:lstStyle/>
          <a:p>
            <a:pPr eaLnBrk="1" hangingPunct="1"/>
            <a:r>
              <a:rPr lang="ne-NP" altLang="en-US" sz="1800" dirty="0" smtClean="0"/>
              <a:t>बेसीकटेरी झोलुंगे पुल नुवाकोट </a:t>
            </a:r>
            <a:endParaRPr lang="en-US" altLang="en-US" sz="1800" dirty="0" smtClean="0"/>
          </a:p>
        </p:txBody>
      </p:sp>
      <p:pic>
        <p:nvPicPr>
          <p:cNvPr id="8" name="Picture 4" descr="No description available.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21300" y="1854012"/>
            <a:ext cx="3365500" cy="4502338"/>
          </a:xfrm>
          <a:noFill/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105400" y="1371600"/>
            <a:ext cx="3581400" cy="475488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e-NP" altLang="en-US" sz="1800" dirty="0" smtClean="0"/>
              <a:t>चुरियामाइ   टनेल मर्मत कार्य </a:t>
            </a:r>
            <a:endParaRPr lang="en-US" alt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3653989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85E59-12D4-41CF-BED3-DBBCBB25C983}" type="slidenum">
              <a:rPr lang="en-US" smtClean="0"/>
              <a:t>2</a:t>
            </a:fld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2938937"/>
              </p:ext>
            </p:extLst>
          </p:nvPr>
        </p:nvGraphicFramePr>
        <p:xfrm>
          <a:off x="228600" y="914400"/>
          <a:ext cx="8641684" cy="5588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Worksheet" r:id="rId3" imgW="5607136" imgH="3625675" progId="Excel.Sheet.12">
                  <p:embed/>
                </p:oleObj>
              </mc:Choice>
              <mc:Fallback>
                <p:oleObj name="Worksheet" r:id="rId3" imgW="5607136" imgH="362567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8600" y="914400"/>
                        <a:ext cx="8641684" cy="55882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2" descr="D:\Presentation1\flag.gif">
            <a:extLst>
              <a:ext uri="{FF2B5EF4-FFF2-40B4-BE49-F238E27FC236}">
                <a16:creationId xmlns:a16="http://schemas.microsoft.com/office/drawing/2014/main" xmlns="" id="{849C1CEB-7FE7-41DC-BC10-92905527F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29600" y="0"/>
            <a:ext cx="735349" cy="857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D:\Presentation1\logo.png">
            <a:extLst>
              <a:ext uri="{FF2B5EF4-FFF2-40B4-BE49-F238E27FC236}">
                <a16:creationId xmlns:a16="http://schemas.microsoft.com/office/drawing/2014/main" xmlns="" id="{CFEE1962-3104-4E37-86FB-DED41C380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168" y="-20656"/>
            <a:ext cx="919186" cy="857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5929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2AC254F5-705A-471D-BF87-5E6161F0E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85E59-12D4-41CF-BED3-DBBCBB25C983}" type="slidenum">
              <a:rPr lang="en-US" smtClean="0"/>
              <a:t>3</a:t>
            </a:fld>
            <a:endParaRPr lang="en-US" dirty="0"/>
          </a:p>
        </p:txBody>
      </p:sp>
      <p:pic>
        <p:nvPicPr>
          <p:cNvPr id="5" name="Picture 2" descr="D:\Presentation1\flag.gif">
            <a:extLst>
              <a:ext uri="{FF2B5EF4-FFF2-40B4-BE49-F238E27FC236}">
                <a16:creationId xmlns:a16="http://schemas.microsoft.com/office/drawing/2014/main" xmlns="" id="{84C42AB8-401A-41DA-958B-0AD0B06A0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32" y="0"/>
            <a:ext cx="735349" cy="857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D:\Presentation1\logo.png">
            <a:extLst>
              <a:ext uri="{FF2B5EF4-FFF2-40B4-BE49-F238E27FC236}">
                <a16:creationId xmlns:a16="http://schemas.microsoft.com/office/drawing/2014/main" xmlns="" id="{EFBFFC0E-46F5-4FDA-895B-E31D25440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-20656"/>
            <a:ext cx="919186" cy="857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33400" y="3886200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e-NP" dirty="0" smtClean="0"/>
              <a:t>प्रति इन्जिनियर योजना संख्या : २४३ वटा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e-NP" dirty="0" smtClean="0"/>
              <a:t>प्रति इन्जिनियर बजेट विनियोजन : १ अरब १२ करोड </a:t>
            </a:r>
            <a:endParaRPr lang="en-US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4136726"/>
              </p:ext>
            </p:extLst>
          </p:nvPr>
        </p:nvGraphicFramePr>
        <p:xfrm>
          <a:off x="304800" y="1447801"/>
          <a:ext cx="8700899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" name="Worksheet" r:id="rId5" imgW="9398099" imgH="2222544" progId="Excel.Sheet.12">
                  <p:embed/>
                </p:oleObj>
              </mc:Choice>
              <mc:Fallback>
                <p:oleObj name="Worksheet" r:id="rId5" imgW="9398099" imgH="222254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4800" y="1447801"/>
                        <a:ext cx="8700899" cy="205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8670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C89D8FE5-D39D-4F4B-AB5D-B99893B29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85E59-12D4-41CF-BED3-DBBCBB25C983}" type="slidenum">
              <a:rPr lang="en-US" smtClean="0"/>
              <a:t>4</a:t>
            </a:fld>
            <a:endParaRPr lang="en-US" dirty="0"/>
          </a:p>
        </p:txBody>
      </p:sp>
      <p:pic>
        <p:nvPicPr>
          <p:cNvPr id="5" name="Picture 2" descr="D:\Presentation1\flag.gif">
            <a:extLst>
              <a:ext uri="{FF2B5EF4-FFF2-40B4-BE49-F238E27FC236}">
                <a16:creationId xmlns:a16="http://schemas.microsoft.com/office/drawing/2014/main" xmlns="" id="{4D5E71AF-4E46-4F49-903D-9471A8E83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29632" y="0"/>
            <a:ext cx="735349" cy="857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D:\Presentation1\logo.png">
            <a:extLst>
              <a:ext uri="{FF2B5EF4-FFF2-40B4-BE49-F238E27FC236}">
                <a16:creationId xmlns:a16="http://schemas.microsoft.com/office/drawing/2014/main" xmlns="" id="{D2A9BB04-7489-4CCE-A110-CEA161C16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-20656"/>
            <a:ext cx="919186" cy="857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0567215"/>
              </p:ext>
            </p:extLst>
          </p:nvPr>
        </p:nvGraphicFramePr>
        <p:xfrm>
          <a:off x="228601" y="428951"/>
          <a:ext cx="8736378" cy="5154182"/>
        </p:xfrm>
        <a:graphic>
          <a:graphicData uri="http://schemas.openxmlformats.org/drawingml/2006/table">
            <a:tbl>
              <a:tblPr/>
              <a:tblGrid>
                <a:gridCol w="533399">
                  <a:extLst>
                    <a:ext uri="{9D8B030D-6E8A-4147-A177-3AD203B41FA5}">
                      <a16:colId xmlns:a16="http://schemas.microsoft.com/office/drawing/2014/main" xmlns="" val="2122069166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xmlns="" val="84948629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110250080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xmlns="" val="129380148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xmlns="" val="1968721078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xmlns="" val="1951508786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xmlns="" val="1027008171"/>
                    </a:ext>
                  </a:extLst>
                </a:gridCol>
                <a:gridCol w="1116379">
                  <a:extLst>
                    <a:ext uri="{9D8B030D-6E8A-4147-A177-3AD203B41FA5}">
                      <a16:colId xmlns:a16="http://schemas.microsoft.com/office/drawing/2014/main" xmlns="" val="2597071437"/>
                    </a:ext>
                  </a:extLst>
                </a:gridCol>
              </a:tblGrid>
              <a:tr h="1432877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ne-NP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आ.व. 2078/79 सम्मको भौतिक </a:t>
                      </a:r>
                      <a:r>
                        <a:rPr lang="ne-NP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प्रगति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,</a:t>
                      </a:r>
                    </a:p>
                    <a:p>
                      <a:pPr algn="ctr" fontAlgn="b"/>
                      <a:r>
                        <a:rPr lang="ne-NP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सडक </a:t>
                      </a:r>
                      <a:r>
                        <a:rPr lang="ne-NP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पूर्वाधार तर्फ 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  <a:p>
                      <a:pPr algn="ctr" fontAlgn="b"/>
                      <a:endParaRPr lang="en-US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  <a:p>
                      <a:pPr algn="ctr" fontAlgn="b"/>
                      <a:endParaRPr lang="en-US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  <a:p>
                      <a:pPr algn="ctr" fontAlgn="b"/>
                      <a:endParaRPr lang="ne-NP" sz="16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75065966"/>
                  </a:ext>
                </a:extLst>
              </a:tr>
              <a:tr h="500372"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क्र.सं.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विवरण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1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एकाई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1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आ.व. २०७५।७६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1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आ.व. २०७६।७७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1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आ.व. २०७७।७८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1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आ.व. २०७८।७९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1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जम्मा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76170199"/>
                  </a:ext>
                </a:extLst>
              </a:tr>
              <a:tr h="297109"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1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१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ne-NP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सडक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21315454"/>
                  </a:ext>
                </a:extLst>
              </a:tr>
              <a:tr h="525343">
                <a:tc>
                  <a:txBody>
                    <a:bodyPr/>
                    <a:lstStyle/>
                    <a:p>
                      <a:pPr algn="r" rtl="0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क)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ne-N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कच्ची सडक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कि.मि.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395.99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139.49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66.08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160.14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761.70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79407817"/>
                  </a:ext>
                </a:extLst>
              </a:tr>
              <a:tr h="525343">
                <a:tc>
                  <a:txBody>
                    <a:bodyPr/>
                    <a:lstStyle/>
                    <a:p>
                      <a:pPr algn="r" rtl="0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ख)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ग्राभेल (खण्डास्मिथ) सडक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कि.मि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141.83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190.62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246.41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200.77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779.63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54309601"/>
                  </a:ext>
                </a:extLst>
              </a:tr>
              <a:tr h="525343">
                <a:tc>
                  <a:txBody>
                    <a:bodyPr/>
                    <a:lstStyle/>
                    <a:p>
                      <a:pPr algn="r" rtl="0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ग)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कालोपत्रे सडक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कि.मि.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67.59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152.75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199.05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116.86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536.25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17598338"/>
                  </a:ext>
                </a:extLst>
              </a:tr>
              <a:tr h="525343">
                <a:tc>
                  <a:txBody>
                    <a:bodyPr/>
                    <a:lstStyle/>
                    <a:p>
                      <a:pPr algn="r" rtl="0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घ)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ढलान सडक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कि.मि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0.00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40.55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40.35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73.93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154.83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84693983"/>
                  </a:ext>
                </a:extLst>
              </a:tr>
              <a:tr h="297109"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1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२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ne-NP" sz="1600" b="1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सडक पुल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गोटा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14.00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18.00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18.00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19.00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69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21187547"/>
                  </a:ext>
                </a:extLst>
              </a:tr>
              <a:tr h="525343"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1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३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ne-NP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झोलुंगे </a:t>
                      </a:r>
                      <a:r>
                        <a:rPr lang="ne-NP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पुल/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Kalimati" panose="00000400000000000000" pitchFamily="2"/>
                        </a:rPr>
                        <a:t>Truss</a:t>
                      </a:r>
                      <a:r>
                        <a:rPr lang="en-US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Kalimati" panose="00000400000000000000" pitchFamily="2"/>
                        </a:rPr>
                        <a:t> Bridge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Kalimati" panose="00000400000000000000" pitchFamily="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गोटा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१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६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983813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3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2AC254F5-705A-471D-BF87-5E6161F0E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85E59-12D4-41CF-BED3-DBBCBB25C983}" type="slidenum">
              <a:rPr lang="en-US" smtClean="0"/>
              <a:t>5</a:t>
            </a:fld>
            <a:endParaRPr lang="en-US" dirty="0"/>
          </a:p>
        </p:txBody>
      </p:sp>
      <p:pic>
        <p:nvPicPr>
          <p:cNvPr id="5" name="Picture 2" descr="D:\Presentation1\flag.gif">
            <a:extLst>
              <a:ext uri="{FF2B5EF4-FFF2-40B4-BE49-F238E27FC236}">
                <a16:creationId xmlns:a16="http://schemas.microsoft.com/office/drawing/2014/main" xmlns="" id="{84C42AB8-401A-41DA-958B-0AD0B06A0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29632" y="0"/>
            <a:ext cx="735349" cy="857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D:\Presentation1\logo.png">
            <a:extLst>
              <a:ext uri="{FF2B5EF4-FFF2-40B4-BE49-F238E27FC236}">
                <a16:creationId xmlns:a16="http://schemas.microsoft.com/office/drawing/2014/main" xmlns="" id="{EFBFFC0E-46F5-4FDA-895B-E31D25440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-20656"/>
            <a:ext cx="919186" cy="857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3551995"/>
              </p:ext>
            </p:extLst>
          </p:nvPr>
        </p:nvGraphicFramePr>
        <p:xfrm>
          <a:off x="383410" y="457200"/>
          <a:ext cx="8458198" cy="5458154"/>
        </p:xfrm>
        <a:graphic>
          <a:graphicData uri="http://schemas.openxmlformats.org/drawingml/2006/table">
            <a:tbl>
              <a:tblPr/>
              <a:tblGrid>
                <a:gridCol w="524663">
                  <a:extLst>
                    <a:ext uri="{9D8B030D-6E8A-4147-A177-3AD203B41FA5}">
                      <a16:colId xmlns:a16="http://schemas.microsoft.com/office/drawing/2014/main" xmlns="" val="3547025186"/>
                    </a:ext>
                  </a:extLst>
                </a:gridCol>
                <a:gridCol w="1637584">
                  <a:extLst>
                    <a:ext uri="{9D8B030D-6E8A-4147-A177-3AD203B41FA5}">
                      <a16:colId xmlns:a16="http://schemas.microsoft.com/office/drawing/2014/main" xmlns="" val="3229855063"/>
                    </a:ext>
                  </a:extLst>
                </a:gridCol>
                <a:gridCol w="747247">
                  <a:extLst>
                    <a:ext uri="{9D8B030D-6E8A-4147-A177-3AD203B41FA5}">
                      <a16:colId xmlns:a16="http://schemas.microsoft.com/office/drawing/2014/main" xmlns="" val="108453381"/>
                    </a:ext>
                  </a:extLst>
                </a:gridCol>
                <a:gridCol w="1144718">
                  <a:extLst>
                    <a:ext uri="{9D8B030D-6E8A-4147-A177-3AD203B41FA5}">
                      <a16:colId xmlns:a16="http://schemas.microsoft.com/office/drawing/2014/main" xmlns="" val="2659009757"/>
                    </a:ext>
                  </a:extLst>
                </a:gridCol>
                <a:gridCol w="1144718">
                  <a:extLst>
                    <a:ext uri="{9D8B030D-6E8A-4147-A177-3AD203B41FA5}">
                      <a16:colId xmlns:a16="http://schemas.microsoft.com/office/drawing/2014/main" xmlns="" val="290004164"/>
                    </a:ext>
                  </a:extLst>
                </a:gridCol>
                <a:gridCol w="1144718">
                  <a:extLst>
                    <a:ext uri="{9D8B030D-6E8A-4147-A177-3AD203B41FA5}">
                      <a16:colId xmlns:a16="http://schemas.microsoft.com/office/drawing/2014/main" xmlns="" val="3121292019"/>
                    </a:ext>
                  </a:extLst>
                </a:gridCol>
                <a:gridCol w="1144718">
                  <a:extLst>
                    <a:ext uri="{9D8B030D-6E8A-4147-A177-3AD203B41FA5}">
                      <a16:colId xmlns:a16="http://schemas.microsoft.com/office/drawing/2014/main" xmlns="" val="2599948870"/>
                    </a:ext>
                  </a:extLst>
                </a:gridCol>
                <a:gridCol w="969832">
                  <a:extLst>
                    <a:ext uri="{9D8B030D-6E8A-4147-A177-3AD203B41FA5}">
                      <a16:colId xmlns:a16="http://schemas.microsoft.com/office/drawing/2014/main" xmlns="" val="2442862189"/>
                    </a:ext>
                  </a:extLst>
                </a:gridCol>
              </a:tblGrid>
              <a:tr h="903274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ne-NP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आ.व</a:t>
                      </a:r>
                      <a:r>
                        <a:rPr lang="ne-NP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. </a:t>
                      </a:r>
                      <a:r>
                        <a:rPr lang="ne-NP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२०७८/७९ सम्मको </a:t>
                      </a:r>
                      <a:r>
                        <a:rPr lang="ne-NP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भौतिक </a:t>
                      </a:r>
                      <a:r>
                        <a:rPr lang="ne-NP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प्रगति,</a:t>
                      </a:r>
                    </a:p>
                    <a:p>
                      <a:pPr algn="ctr" fontAlgn="b"/>
                      <a:r>
                        <a:rPr lang="ne-NP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 </a:t>
                      </a:r>
                      <a:r>
                        <a:rPr lang="ne-NP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शहरी विकास तथा भवन पूर्वाधार </a:t>
                      </a:r>
                      <a:r>
                        <a:rPr lang="ne-NP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तर्फ</a:t>
                      </a:r>
                      <a:endParaRPr lang="en-US" sz="1800" b="1" i="0" u="none" strike="noStrike" dirty="0" smtClean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  <a:p>
                      <a:pPr algn="ctr" fontAlgn="b"/>
                      <a:endParaRPr lang="en-US" sz="1800" b="1" i="0" u="none" strike="noStrike" dirty="0" smtClean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  <a:p>
                      <a:pPr algn="ctr" fontAlgn="b"/>
                      <a:r>
                        <a:rPr lang="ne-NP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 </a:t>
                      </a:r>
                      <a:endParaRPr lang="ne-NP" sz="18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05702244"/>
                  </a:ext>
                </a:extLst>
              </a:tr>
              <a:tr h="803678"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क्र.सं.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विवरण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एकाई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आ.व. २०७५।७६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1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आ.व. २०७६।७७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1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आ.व. २०७७।७८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1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आ.व. २०७८।७९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1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जम्मा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14498450"/>
                  </a:ext>
                </a:extLst>
              </a:tr>
              <a:tr h="538091"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१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ne-N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भवन निर्माण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गोटा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35.00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18.00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65.00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212.00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330.00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99056147"/>
                  </a:ext>
                </a:extLst>
              </a:tr>
              <a:tr h="803678"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२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ne-N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पार्क निर्माण र अन्य संरचना निर्माण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गोटा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43.00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67.00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60.00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264.00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434.00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67123373"/>
                  </a:ext>
                </a:extLst>
              </a:tr>
              <a:tr h="803678"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३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ne-N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सरकारी कार्यालयहरु मर्मत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गोटा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60.00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58.00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20.00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57.00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195.00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0157714"/>
                  </a:ext>
                </a:extLst>
              </a:tr>
              <a:tr h="803678"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४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ne-N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अध्ययन अनुसन्धान तथा परामर्श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गोटा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6.00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13.00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10.00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19.00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48.00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00716497"/>
                  </a:ext>
                </a:extLst>
              </a:tr>
              <a:tr h="601721"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५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जनता आवास इकाई निर्माण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गोटा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734.00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620.00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47.00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688.00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  <a:cs typeface="Kalimati" panose="00000400000000000000" pitchFamily="2"/>
                        </a:rPr>
                        <a:t>2089.00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166745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77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2AC254F5-705A-471D-BF87-5E6161F0E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85E59-12D4-41CF-BED3-DBBCBB25C983}" type="slidenum">
              <a:rPr lang="en-US" smtClean="0"/>
              <a:t>6</a:t>
            </a:fld>
            <a:endParaRPr lang="en-US" dirty="0"/>
          </a:p>
        </p:txBody>
      </p:sp>
      <p:pic>
        <p:nvPicPr>
          <p:cNvPr id="5" name="Picture 2" descr="D:\Presentation1\flag.gif">
            <a:extLst>
              <a:ext uri="{FF2B5EF4-FFF2-40B4-BE49-F238E27FC236}">
                <a16:creationId xmlns:a16="http://schemas.microsoft.com/office/drawing/2014/main" xmlns="" id="{84C42AB8-401A-41DA-958B-0AD0B06A0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32" y="0"/>
            <a:ext cx="735349" cy="857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D:\Presentation1\logo.png">
            <a:extLst>
              <a:ext uri="{FF2B5EF4-FFF2-40B4-BE49-F238E27FC236}">
                <a16:creationId xmlns:a16="http://schemas.microsoft.com/office/drawing/2014/main" xmlns="" id="{EFBFFC0E-46F5-4FDA-895B-E31D25440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-20656"/>
            <a:ext cx="919186" cy="857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7681093"/>
              </p:ext>
            </p:extLst>
          </p:nvPr>
        </p:nvGraphicFramePr>
        <p:xfrm>
          <a:off x="1279525" y="311150"/>
          <a:ext cx="6584950" cy="6235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5" name="Worksheet" r:id="rId5" imgW="6584864" imgH="6235656" progId="Excel.Sheet.12">
                  <p:embed/>
                </p:oleObj>
              </mc:Choice>
              <mc:Fallback>
                <p:oleObj name="Worksheet" r:id="rId5" imgW="6584864" imgH="623565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79525" y="311150"/>
                        <a:ext cx="6584950" cy="6235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5231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ECFA981-3C6A-7EE4-7E09-EFDB9C0C6F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42059"/>
            <a:ext cx="4283888" cy="48106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2743200"/>
            <a:ext cx="5230544" cy="39268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504" y="5791200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e-NP" dirty="0" smtClean="0">
                <a:cs typeface="Kalimati" panose="00000400000000000000" pitchFamily="2"/>
              </a:rPr>
              <a:t>निर्माण सम्पन्न चौतारा सिपाघाट सडक , सिन्धुपाल्चोक </a:t>
            </a:r>
            <a:endParaRPr lang="en-US" dirty="0">
              <a:cs typeface="Kalimati" panose="00000400000000000000" pitchFamily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57216" y="2096869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e-NP" dirty="0" smtClean="0">
                <a:cs typeface="Kalimati" panose="00000400000000000000" pitchFamily="2"/>
              </a:rPr>
              <a:t>निर्माण सम्पन्न राप्ति पुल, मकवानपुर</a:t>
            </a:r>
            <a:endParaRPr lang="en-US" dirty="0">
              <a:cs typeface="Kalimati" panose="00000400000000000000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1193291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791200" y="1054268"/>
            <a:ext cx="2591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e-NP" dirty="0" smtClean="0">
                <a:cs typeface="Kalimati" panose="00000400000000000000" pitchFamily="2"/>
              </a:rPr>
              <a:t>निर्माण सम्पन्न मनोहरा खोला ट्रस पुल,</a:t>
            </a:r>
            <a:endParaRPr lang="en-US" dirty="0">
              <a:cs typeface="Kalimati" panose="00000400000000000000" pitchFamily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0117" y="5587715"/>
            <a:ext cx="2491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e-NP" dirty="0" smtClean="0">
                <a:cs typeface="Kalimati" panose="00000400000000000000" pitchFamily="2"/>
              </a:rPr>
              <a:t>पनौती नमोबुद्ध सडक, काभ्रे </a:t>
            </a:r>
            <a:endParaRPr lang="en-US" dirty="0">
              <a:cs typeface="Kalimati" panose="00000400000000000000" pitchFamily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381000"/>
            <a:ext cx="5850460" cy="31244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8396" y="3109635"/>
            <a:ext cx="6096528" cy="342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0478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19800" y="2488681"/>
            <a:ext cx="2591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e-NP" dirty="0" smtClean="0">
                <a:cs typeface="Kalimati" panose="00000400000000000000" pitchFamily="2"/>
              </a:rPr>
              <a:t>सित्का आँपचौर राईगाउँ सडक, रामेछाप </a:t>
            </a:r>
            <a:endParaRPr lang="en-US" dirty="0">
              <a:cs typeface="Kalimati" panose="00000400000000000000" pitchFamily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6800" y="4178679"/>
            <a:ext cx="2491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e-NP" dirty="0" smtClean="0">
                <a:cs typeface="Kalimati" panose="00000400000000000000" pitchFamily="2"/>
              </a:rPr>
              <a:t>कमला खोला सडक पुल, सिन्धुली</a:t>
            </a:r>
            <a:endParaRPr lang="en-US" dirty="0">
              <a:cs typeface="Kalimati" panose="00000400000000000000" pitchFamily="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17" y="908085"/>
            <a:ext cx="4977213" cy="32067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3151577"/>
            <a:ext cx="4041998" cy="302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9945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2193</TotalTime>
  <Words>310</Words>
  <Application>Microsoft Office PowerPoint</Application>
  <PresentationFormat>On-screen Show (4:3)</PresentationFormat>
  <Paragraphs>147</Paragraphs>
  <Slides>13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Arial</vt:lpstr>
      <vt:lpstr>Calibri</vt:lpstr>
      <vt:lpstr>Constantia</vt:lpstr>
      <vt:lpstr>Fontasy Himali</vt:lpstr>
      <vt:lpstr>Kalimati</vt:lpstr>
      <vt:lpstr>Mangal</vt:lpstr>
      <vt:lpstr>Nirmala UI</vt:lpstr>
      <vt:lpstr>Times New Roman</vt:lpstr>
      <vt:lpstr>Wingdings 2</vt:lpstr>
      <vt:lpstr>Flow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बेसीकटेरी झोलुंगे पुल नुवाकोट </vt:lpstr>
    </vt:vector>
  </TitlesOfParts>
  <Company>Deftones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niraj sharma</dc:creator>
  <cp:lastModifiedBy>admin</cp:lastModifiedBy>
  <cp:revision>2222</cp:revision>
  <cp:lastPrinted>2022-09-02T04:09:54Z</cp:lastPrinted>
  <dcterms:created xsi:type="dcterms:W3CDTF">2007-11-08T18:22:00Z</dcterms:created>
  <dcterms:modified xsi:type="dcterms:W3CDTF">2022-10-13T08:50:22Z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A3136A40B1AB4F47BBCC1D2FB96B0DCE</vt:lpwstr>
  </property>
  <property fmtid="{D5CDD505-2E9C-101B-9397-08002B2CF9AE}" pid="3" name="KSOProductBuildVer">
    <vt:lpwstr>1033-11.2.0.10466</vt:lpwstr>
  </property>
</Properties>
</file>